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League Spartan" charset="1" panose="00000800000000000000"/>
      <p:regular r:id="rId29"/>
    </p:embeddedFont>
    <p:embeddedFont>
      <p:font typeface="Poppins" charset="1" panose="00000500000000000000"/>
      <p:regular r:id="rId30"/>
    </p:embeddedFont>
    <p:embeddedFont>
      <p:font typeface="Open Sans Bold" charset="1" panose="020B0806030504020204"/>
      <p:regular r:id="rId31"/>
    </p:embeddedFont>
    <p:embeddedFont>
      <p:font typeface="Gotham Bold" charset="1" panose="00000000000000000000"/>
      <p:regular r:id="rId32"/>
    </p:embeddedFont>
    <p:embeddedFont>
      <p:font typeface="Open Sans" charset="1" panose="020B0606030504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5769" y="333494"/>
            <a:ext cx="5412231" cy="10287000"/>
            <a:chOff x="0" y="0"/>
            <a:chExt cx="3340883" cy="6350000"/>
          </a:xfrm>
        </p:grpSpPr>
        <p:sp>
          <p:nvSpPr>
            <p:cNvPr name="Freeform 3" id="3"/>
            <p:cNvSpPr/>
            <p:nvPr/>
          </p:nvSpPr>
          <p:spPr>
            <a:xfrm flipH="false" flipV="false" rot="0">
              <a:off x="0" y="0"/>
              <a:ext cx="3340883" cy="6350000"/>
            </a:xfrm>
            <a:custGeom>
              <a:avLst/>
              <a:gdLst/>
              <a:ahLst/>
              <a:cxnLst/>
              <a:rect r="r" b="b" t="t" l="l"/>
              <a:pathLst>
                <a:path h="6350000" w="3340883">
                  <a:moveTo>
                    <a:pt x="3340883" y="0"/>
                  </a:moveTo>
                  <a:lnTo>
                    <a:pt x="3340883" y="6350000"/>
                  </a:lnTo>
                  <a:cubicBezTo>
                    <a:pt x="1495767" y="6350000"/>
                    <a:pt x="0" y="4928502"/>
                    <a:pt x="0" y="3175000"/>
                  </a:cubicBezTo>
                  <a:cubicBezTo>
                    <a:pt x="0" y="1421498"/>
                    <a:pt x="1495767" y="0"/>
                    <a:pt x="3340883" y="0"/>
                  </a:cubicBezTo>
                  <a:close/>
                </a:path>
              </a:pathLst>
            </a:custGeom>
            <a:blipFill>
              <a:blip r:embed="rId2"/>
              <a:stretch>
                <a:fillRect l="-118950" t="0" r="-118950" b="0"/>
              </a:stretch>
            </a:blipFill>
            <a:ln w="123825" cap="sq">
              <a:solidFill>
                <a:srgbClr val="E8D4BF"/>
              </a:solidFill>
              <a:prstDash val="solid"/>
              <a:miter/>
            </a:ln>
          </p:spPr>
        </p:sp>
      </p:grpSp>
      <p:sp>
        <p:nvSpPr>
          <p:cNvPr name="TextBox 4" id="4"/>
          <p:cNvSpPr txBox="true"/>
          <p:nvPr/>
        </p:nvSpPr>
        <p:spPr>
          <a:xfrm rot="0">
            <a:off x="2478959" y="1863928"/>
            <a:ext cx="8614133" cy="4616710"/>
          </a:xfrm>
          <a:prstGeom prst="rect">
            <a:avLst/>
          </a:prstGeom>
        </p:spPr>
        <p:txBody>
          <a:bodyPr anchor="t" rtlCol="false" tIns="0" lIns="0" bIns="0" rIns="0">
            <a:spAutoFit/>
          </a:bodyPr>
          <a:lstStyle/>
          <a:p>
            <a:pPr algn="l">
              <a:lnSpc>
                <a:spcPts val="5186"/>
              </a:lnSpc>
            </a:pPr>
            <a:r>
              <a:rPr lang="en-US" sz="5459" spc="-27">
                <a:solidFill>
                  <a:srgbClr val="885E9B"/>
                </a:solidFill>
                <a:latin typeface="League Spartan"/>
              </a:rPr>
              <a:t>Développement d'un algorithme de segmentation pour les images microscopiques de frottis sanguins chez les patients atteints de drépanocytose.</a:t>
            </a:r>
          </a:p>
        </p:txBody>
      </p:sp>
      <p:sp>
        <p:nvSpPr>
          <p:cNvPr name="TextBox 5" id="5"/>
          <p:cNvSpPr txBox="true"/>
          <p:nvPr/>
        </p:nvSpPr>
        <p:spPr>
          <a:xfrm rot="0">
            <a:off x="350293" y="8506473"/>
            <a:ext cx="8614133" cy="1560804"/>
          </a:xfrm>
          <a:prstGeom prst="rect">
            <a:avLst/>
          </a:prstGeom>
        </p:spPr>
        <p:txBody>
          <a:bodyPr anchor="t" rtlCol="false" tIns="0" lIns="0" bIns="0" rIns="0">
            <a:spAutoFit/>
          </a:bodyPr>
          <a:lstStyle/>
          <a:p>
            <a:pPr algn="l">
              <a:lnSpc>
                <a:spcPts val="3951"/>
              </a:lnSpc>
            </a:pPr>
            <a:r>
              <a:rPr lang="en-US" sz="4159" spc="-20">
                <a:solidFill>
                  <a:srgbClr val="885E9B"/>
                </a:solidFill>
                <a:latin typeface="Poppins"/>
              </a:rPr>
              <a:t>Mohamed Diop</a:t>
            </a:r>
          </a:p>
          <a:p>
            <a:pPr algn="l">
              <a:lnSpc>
                <a:spcPts val="3951"/>
              </a:lnSpc>
            </a:pPr>
            <a:r>
              <a:rPr lang="en-US" sz="4159" spc="-20">
                <a:solidFill>
                  <a:srgbClr val="885E9B"/>
                </a:solidFill>
                <a:latin typeface="Poppins"/>
              </a:rPr>
              <a:t>Mbaye Thiam</a:t>
            </a:r>
          </a:p>
          <a:p>
            <a:pPr algn="l">
              <a:lnSpc>
                <a:spcPts val="3951"/>
              </a:lnSpc>
            </a:pPr>
            <a:r>
              <a:rPr lang="en-US" sz="4159" spc="-20">
                <a:solidFill>
                  <a:srgbClr val="885E9B"/>
                </a:solidFill>
                <a:latin typeface="Poppins"/>
              </a:rPr>
              <a:t>Fatou Diouf</a:t>
            </a:r>
          </a:p>
        </p:txBody>
      </p:sp>
      <p:sp>
        <p:nvSpPr>
          <p:cNvPr name="TextBox 6" id="6"/>
          <p:cNvSpPr txBox="true"/>
          <p:nvPr/>
        </p:nvSpPr>
        <p:spPr>
          <a:xfrm rot="0">
            <a:off x="6786025" y="9635619"/>
            <a:ext cx="9517807" cy="431658"/>
          </a:xfrm>
          <a:prstGeom prst="rect">
            <a:avLst/>
          </a:prstGeom>
        </p:spPr>
        <p:txBody>
          <a:bodyPr anchor="t" rtlCol="false" tIns="0" lIns="0" bIns="0" rIns="0">
            <a:spAutoFit/>
          </a:bodyPr>
          <a:lstStyle/>
          <a:p>
            <a:pPr algn="l">
              <a:lnSpc>
                <a:spcPts val="2940"/>
              </a:lnSpc>
            </a:pPr>
            <a:r>
              <a:rPr lang="en-US" sz="3095" spc="-15">
                <a:solidFill>
                  <a:srgbClr val="885E9B"/>
                </a:solidFill>
                <a:latin typeface="Poppins"/>
              </a:rPr>
              <a:t>Encadré par le Dr Abdou Rahmane Diouf</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25457"/>
            <a:ext cx="16625528" cy="4919233"/>
          </a:xfrm>
          <a:custGeom>
            <a:avLst/>
            <a:gdLst/>
            <a:ahLst/>
            <a:cxnLst/>
            <a:rect r="r" b="b" t="t" l="l"/>
            <a:pathLst>
              <a:path h="4919233" w="16625528">
                <a:moveTo>
                  <a:pt x="0" y="0"/>
                </a:moveTo>
                <a:lnTo>
                  <a:pt x="16625528" y="0"/>
                </a:lnTo>
                <a:lnTo>
                  <a:pt x="16625528" y="4919233"/>
                </a:lnTo>
                <a:lnTo>
                  <a:pt x="0" y="4919233"/>
                </a:lnTo>
                <a:lnTo>
                  <a:pt x="0" y="0"/>
                </a:lnTo>
                <a:close/>
              </a:path>
            </a:pathLst>
          </a:custGeom>
          <a:blipFill>
            <a:blip r:embed="rId2"/>
            <a:stretch>
              <a:fillRect l="0" t="0" r="0" b="0"/>
            </a:stretch>
          </a:blipFill>
        </p:spPr>
      </p:sp>
      <p:sp>
        <p:nvSpPr>
          <p:cNvPr name="TextBox 3" id="3"/>
          <p:cNvSpPr txBox="true"/>
          <p:nvPr/>
        </p:nvSpPr>
        <p:spPr>
          <a:xfrm rot="0">
            <a:off x="5693669" y="962025"/>
            <a:ext cx="7465038" cy="1180466"/>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Segmentation par Graph Cut</a:t>
            </a:r>
          </a:p>
          <a:p>
            <a:pPr algn="ctr">
              <a:lnSpc>
                <a:spcPts val="475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6058" y="2123441"/>
            <a:ext cx="5871687" cy="8319819"/>
          </a:xfrm>
          <a:custGeom>
            <a:avLst/>
            <a:gdLst/>
            <a:ahLst/>
            <a:cxnLst/>
            <a:rect r="r" b="b" t="t" l="l"/>
            <a:pathLst>
              <a:path h="8319819" w="5871687">
                <a:moveTo>
                  <a:pt x="0" y="0"/>
                </a:moveTo>
                <a:lnTo>
                  <a:pt x="5871687" y="0"/>
                </a:lnTo>
                <a:lnTo>
                  <a:pt x="5871687" y="8319819"/>
                </a:lnTo>
                <a:lnTo>
                  <a:pt x="0" y="8319819"/>
                </a:lnTo>
                <a:lnTo>
                  <a:pt x="0" y="0"/>
                </a:lnTo>
                <a:close/>
              </a:path>
            </a:pathLst>
          </a:custGeom>
          <a:blipFill>
            <a:blip r:embed="rId2"/>
            <a:stretch>
              <a:fillRect l="-12750" t="0" r="-74228" b="0"/>
            </a:stretch>
          </a:blipFill>
        </p:spPr>
      </p:sp>
      <p:sp>
        <p:nvSpPr>
          <p:cNvPr name="Freeform 3" id="3"/>
          <p:cNvSpPr/>
          <p:nvPr/>
        </p:nvSpPr>
        <p:spPr>
          <a:xfrm flipH="false" flipV="false" rot="0">
            <a:off x="7413455" y="2376326"/>
            <a:ext cx="9660300" cy="7318082"/>
          </a:xfrm>
          <a:custGeom>
            <a:avLst/>
            <a:gdLst/>
            <a:ahLst/>
            <a:cxnLst/>
            <a:rect r="r" b="b" t="t" l="l"/>
            <a:pathLst>
              <a:path h="7318082" w="9660300">
                <a:moveTo>
                  <a:pt x="0" y="0"/>
                </a:moveTo>
                <a:lnTo>
                  <a:pt x="9660300" y="0"/>
                </a:lnTo>
                <a:lnTo>
                  <a:pt x="9660300" y="7318082"/>
                </a:lnTo>
                <a:lnTo>
                  <a:pt x="0" y="7318082"/>
                </a:lnTo>
                <a:lnTo>
                  <a:pt x="0" y="0"/>
                </a:lnTo>
                <a:close/>
              </a:path>
            </a:pathLst>
          </a:custGeom>
          <a:blipFill>
            <a:blip r:embed="rId3"/>
            <a:stretch>
              <a:fillRect l="0" t="0" r="0" b="0"/>
            </a:stretch>
          </a:blipFill>
        </p:spPr>
      </p:sp>
      <p:sp>
        <p:nvSpPr>
          <p:cNvPr name="TextBox 4" id="4"/>
          <p:cNvSpPr txBox="true"/>
          <p:nvPr/>
        </p:nvSpPr>
        <p:spPr>
          <a:xfrm rot="0">
            <a:off x="4310162" y="962025"/>
            <a:ext cx="10437278" cy="1180466"/>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Fonction de Comparaison des Algorithmes</a:t>
            </a:r>
          </a:p>
          <a:p>
            <a:pPr algn="ctr">
              <a:lnSpc>
                <a:spcPts val="475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38218" y="2176189"/>
            <a:ext cx="12868783" cy="8110811"/>
          </a:xfrm>
          <a:custGeom>
            <a:avLst/>
            <a:gdLst/>
            <a:ahLst/>
            <a:cxnLst/>
            <a:rect r="r" b="b" t="t" l="l"/>
            <a:pathLst>
              <a:path h="8110811" w="12868783">
                <a:moveTo>
                  <a:pt x="0" y="0"/>
                </a:moveTo>
                <a:lnTo>
                  <a:pt x="12868783" y="0"/>
                </a:lnTo>
                <a:lnTo>
                  <a:pt x="12868783" y="8110811"/>
                </a:lnTo>
                <a:lnTo>
                  <a:pt x="0" y="8110811"/>
                </a:lnTo>
                <a:lnTo>
                  <a:pt x="0" y="0"/>
                </a:lnTo>
                <a:close/>
              </a:path>
            </a:pathLst>
          </a:custGeom>
          <a:blipFill>
            <a:blip r:embed="rId2"/>
            <a:stretch>
              <a:fillRect l="0" t="0" r="0" b="0"/>
            </a:stretch>
          </a:blipFill>
        </p:spPr>
      </p:sp>
      <p:sp>
        <p:nvSpPr>
          <p:cNvPr name="TextBox 3" id="3"/>
          <p:cNvSpPr txBox="true"/>
          <p:nvPr/>
        </p:nvSpPr>
        <p:spPr>
          <a:xfrm rot="0">
            <a:off x="3394474" y="952500"/>
            <a:ext cx="10156272" cy="675454"/>
          </a:xfrm>
          <a:prstGeom prst="rect">
            <a:avLst/>
          </a:prstGeom>
        </p:spPr>
        <p:txBody>
          <a:bodyPr anchor="t" rtlCol="false" tIns="0" lIns="0" bIns="0" rIns="0">
            <a:spAutoFit/>
          </a:bodyPr>
          <a:lstStyle/>
          <a:p>
            <a:pPr algn="ctr">
              <a:lnSpc>
                <a:spcPts val="5552"/>
              </a:lnSpc>
              <a:spcBef>
                <a:spcPct val="0"/>
              </a:spcBef>
            </a:pPr>
            <a:r>
              <a:rPr lang="en-US" sz="3966">
                <a:solidFill>
                  <a:srgbClr val="000000"/>
                </a:solidFill>
                <a:latin typeface="Open Sans Bold"/>
              </a:rPr>
              <a:t>Représentation Graphique des Résultats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5557" y="3161313"/>
            <a:ext cx="17685453" cy="5195102"/>
          </a:xfrm>
          <a:custGeom>
            <a:avLst/>
            <a:gdLst/>
            <a:ahLst/>
            <a:cxnLst/>
            <a:rect r="r" b="b" t="t" l="l"/>
            <a:pathLst>
              <a:path h="5195102" w="17685453">
                <a:moveTo>
                  <a:pt x="0" y="0"/>
                </a:moveTo>
                <a:lnTo>
                  <a:pt x="17685453" y="0"/>
                </a:lnTo>
                <a:lnTo>
                  <a:pt x="17685453" y="5195102"/>
                </a:lnTo>
                <a:lnTo>
                  <a:pt x="0" y="5195102"/>
                </a:lnTo>
                <a:lnTo>
                  <a:pt x="0" y="0"/>
                </a:lnTo>
                <a:close/>
              </a:path>
            </a:pathLst>
          </a:custGeom>
          <a:blipFill>
            <a:blip r:embed="rId2"/>
            <a:stretch>
              <a:fillRect l="0" t="0" r="0" b="0"/>
            </a:stretch>
          </a:blipFill>
        </p:spPr>
      </p:sp>
      <p:sp>
        <p:nvSpPr>
          <p:cNvPr name="TextBox 3" id="3"/>
          <p:cNvSpPr txBox="true"/>
          <p:nvPr/>
        </p:nvSpPr>
        <p:spPr>
          <a:xfrm rot="0">
            <a:off x="5450085" y="1244213"/>
            <a:ext cx="6053852"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Bold"/>
              </a:rPr>
              <a:t>Affinement des Algorithmes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78717" y="2142491"/>
            <a:ext cx="3114614" cy="7752586"/>
          </a:xfrm>
          <a:custGeom>
            <a:avLst/>
            <a:gdLst/>
            <a:ahLst/>
            <a:cxnLst/>
            <a:rect r="r" b="b" t="t" l="l"/>
            <a:pathLst>
              <a:path h="7752586" w="3114614">
                <a:moveTo>
                  <a:pt x="0" y="0"/>
                </a:moveTo>
                <a:lnTo>
                  <a:pt x="3114614" y="0"/>
                </a:lnTo>
                <a:lnTo>
                  <a:pt x="3114614" y="7752586"/>
                </a:lnTo>
                <a:lnTo>
                  <a:pt x="0" y="7752586"/>
                </a:lnTo>
                <a:lnTo>
                  <a:pt x="0" y="0"/>
                </a:lnTo>
                <a:close/>
              </a:path>
            </a:pathLst>
          </a:custGeom>
          <a:blipFill>
            <a:blip r:embed="rId2"/>
            <a:stretch>
              <a:fillRect l="0" t="0" r="-5765" b="0"/>
            </a:stretch>
          </a:blipFill>
        </p:spPr>
      </p:sp>
      <p:sp>
        <p:nvSpPr>
          <p:cNvPr name="TextBox 3" id="3"/>
          <p:cNvSpPr txBox="true"/>
          <p:nvPr/>
        </p:nvSpPr>
        <p:spPr>
          <a:xfrm rot="0">
            <a:off x="3908148" y="962025"/>
            <a:ext cx="9342954" cy="1180466"/>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2nd comparaison segmentation_algorithms</a:t>
            </a:r>
          </a:p>
          <a:p>
            <a:pPr algn="ctr">
              <a:lnSpc>
                <a:spcPts val="475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9237" y="3151387"/>
            <a:ext cx="17225406" cy="4852227"/>
          </a:xfrm>
          <a:custGeom>
            <a:avLst/>
            <a:gdLst/>
            <a:ahLst/>
            <a:cxnLst/>
            <a:rect r="r" b="b" t="t" l="l"/>
            <a:pathLst>
              <a:path h="4852227" w="17225406">
                <a:moveTo>
                  <a:pt x="0" y="0"/>
                </a:moveTo>
                <a:lnTo>
                  <a:pt x="17225406" y="0"/>
                </a:lnTo>
                <a:lnTo>
                  <a:pt x="17225406" y="4852227"/>
                </a:lnTo>
                <a:lnTo>
                  <a:pt x="0" y="4852227"/>
                </a:lnTo>
                <a:lnTo>
                  <a:pt x="0" y="0"/>
                </a:lnTo>
                <a:close/>
              </a:path>
            </a:pathLst>
          </a:custGeom>
          <a:blipFill>
            <a:blip r:embed="rId2"/>
            <a:stretch>
              <a:fillRect l="0" t="0" r="0" b="0"/>
            </a:stretch>
          </a:blipFill>
        </p:spPr>
      </p:sp>
      <p:sp>
        <p:nvSpPr>
          <p:cNvPr name="TextBox 3" id="3"/>
          <p:cNvSpPr txBox="true"/>
          <p:nvPr/>
        </p:nvSpPr>
        <p:spPr>
          <a:xfrm rot="0">
            <a:off x="3843735" y="962025"/>
            <a:ext cx="10728797" cy="1180466"/>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Post-Processing des Masques de Segmentation</a:t>
            </a:r>
          </a:p>
          <a:p>
            <a:pPr algn="ctr">
              <a:lnSpc>
                <a:spcPts val="475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6079" y="2142491"/>
            <a:ext cx="9788565" cy="7750082"/>
          </a:xfrm>
          <a:custGeom>
            <a:avLst/>
            <a:gdLst/>
            <a:ahLst/>
            <a:cxnLst/>
            <a:rect r="r" b="b" t="t" l="l"/>
            <a:pathLst>
              <a:path h="7750082" w="9788565">
                <a:moveTo>
                  <a:pt x="0" y="0"/>
                </a:moveTo>
                <a:lnTo>
                  <a:pt x="9788565" y="0"/>
                </a:lnTo>
                <a:lnTo>
                  <a:pt x="9788565" y="7750082"/>
                </a:lnTo>
                <a:lnTo>
                  <a:pt x="0" y="7750082"/>
                </a:lnTo>
                <a:lnTo>
                  <a:pt x="0" y="0"/>
                </a:lnTo>
                <a:close/>
              </a:path>
            </a:pathLst>
          </a:custGeom>
          <a:blipFill>
            <a:blip r:embed="rId2"/>
            <a:stretch>
              <a:fillRect l="0" t="0" r="0" b="0"/>
            </a:stretch>
          </a:blipFill>
        </p:spPr>
      </p:sp>
      <p:sp>
        <p:nvSpPr>
          <p:cNvPr name="TextBox 3" id="3"/>
          <p:cNvSpPr txBox="true"/>
          <p:nvPr/>
        </p:nvSpPr>
        <p:spPr>
          <a:xfrm rot="0">
            <a:off x="4635798" y="962025"/>
            <a:ext cx="9888619" cy="1180466"/>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Analyse Quantitative des Segmentation</a:t>
            </a:r>
          </a:p>
          <a:p>
            <a:pPr algn="ctr">
              <a:lnSpc>
                <a:spcPts val="4759"/>
              </a:lnSpc>
              <a:spcBef>
                <a:spcPct val="0"/>
              </a:spcBef>
            </a:pPr>
          </a:p>
        </p:txBody>
      </p:sp>
      <p:sp>
        <p:nvSpPr>
          <p:cNvPr name="TextBox 4" id="4"/>
          <p:cNvSpPr txBox="true"/>
          <p:nvPr/>
        </p:nvSpPr>
        <p:spPr>
          <a:xfrm rot="0">
            <a:off x="10623078" y="2379616"/>
            <a:ext cx="6790143" cy="358076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Bold"/>
              </a:rPr>
              <a:t>destiné à analyser une image segmentée, en particulier pour extraire et calculer certaines caractéristiques géométriques des objets trouvés dans cette image.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47650"/>
            <a:ext cx="17259300" cy="5616827"/>
          </a:xfrm>
          <a:custGeom>
            <a:avLst/>
            <a:gdLst/>
            <a:ahLst/>
            <a:cxnLst/>
            <a:rect r="r" b="b" t="t" l="l"/>
            <a:pathLst>
              <a:path h="5616827" w="17259300">
                <a:moveTo>
                  <a:pt x="0" y="0"/>
                </a:moveTo>
                <a:lnTo>
                  <a:pt x="17259300" y="0"/>
                </a:lnTo>
                <a:lnTo>
                  <a:pt x="17259300" y="5616827"/>
                </a:lnTo>
                <a:lnTo>
                  <a:pt x="0" y="5616827"/>
                </a:lnTo>
                <a:lnTo>
                  <a:pt x="0" y="0"/>
                </a:lnTo>
                <a:close/>
              </a:path>
            </a:pathLst>
          </a:custGeom>
          <a:blipFill>
            <a:blip r:embed="rId2"/>
            <a:stretch>
              <a:fillRect l="0" t="0" r="0" b="0"/>
            </a:stretch>
          </a:blipFill>
        </p:spPr>
      </p:sp>
      <p:sp>
        <p:nvSpPr>
          <p:cNvPr name="TextBox 3" id="3"/>
          <p:cNvSpPr txBox="true"/>
          <p:nvPr/>
        </p:nvSpPr>
        <p:spPr>
          <a:xfrm rot="0">
            <a:off x="262425" y="6329040"/>
            <a:ext cx="7231608" cy="3251946"/>
          </a:xfrm>
          <a:prstGeom prst="rect">
            <a:avLst/>
          </a:prstGeom>
        </p:spPr>
        <p:txBody>
          <a:bodyPr anchor="t" rtlCol="false" tIns="0" lIns="0" bIns="0" rIns="0">
            <a:spAutoFit/>
          </a:bodyPr>
          <a:lstStyle/>
          <a:p>
            <a:pPr algn="ctr">
              <a:lnSpc>
                <a:spcPts val="3235"/>
              </a:lnSpc>
              <a:spcBef>
                <a:spcPct val="0"/>
              </a:spcBef>
            </a:pPr>
            <a:r>
              <a:rPr lang="en-US" sz="2310">
                <a:solidFill>
                  <a:srgbClr val="000000"/>
                </a:solidFill>
                <a:latin typeface="Open Sans Bold"/>
              </a:rPr>
              <a:t>Le code vérifie l'efficacité d'une segmentation d'image en comparant le masque segmenté avec un masque de vérité terrain. Il convertit les deux masques en niveaux de gris, calcule la zone de chevauchement et détermine la précision en fonction du nombre de pixels correctement segmentés. Ensuite, il affiche cette précision en pourcentage</a:t>
            </a:r>
          </a:p>
        </p:txBody>
      </p:sp>
      <p:sp>
        <p:nvSpPr>
          <p:cNvPr name="TextBox 4" id="4"/>
          <p:cNvSpPr txBox="true"/>
          <p:nvPr/>
        </p:nvSpPr>
        <p:spPr>
          <a:xfrm rot="0">
            <a:off x="9714595" y="5997577"/>
            <a:ext cx="6086653" cy="3583409"/>
          </a:xfrm>
          <a:prstGeom prst="rect">
            <a:avLst/>
          </a:prstGeom>
        </p:spPr>
        <p:txBody>
          <a:bodyPr anchor="t" rtlCol="false" tIns="0" lIns="0" bIns="0" rIns="0">
            <a:spAutoFit/>
          </a:bodyPr>
          <a:lstStyle/>
          <a:p>
            <a:pPr algn="ctr">
              <a:lnSpc>
                <a:spcPts val="3570"/>
              </a:lnSpc>
              <a:spcBef>
                <a:spcPct val="0"/>
              </a:spcBef>
            </a:pPr>
            <a:r>
              <a:rPr lang="en-US" sz="2550">
                <a:solidFill>
                  <a:srgbClr val="000000"/>
                </a:solidFill>
                <a:latin typeface="Open Sans Bold"/>
              </a:rPr>
              <a:t>Calcule la précision de la segmentation en divisant la somme des pixels du chevauchement par la somme des pixels du masque de vérité terrain. Cela donne la proportion des pixels correctement segmentés par rapport au total des pixels de la vérité terrain.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0550" y="2243416"/>
            <a:ext cx="10488402" cy="7194196"/>
          </a:xfrm>
          <a:custGeom>
            <a:avLst/>
            <a:gdLst/>
            <a:ahLst/>
            <a:cxnLst/>
            <a:rect r="r" b="b" t="t" l="l"/>
            <a:pathLst>
              <a:path h="7194196" w="10488402">
                <a:moveTo>
                  <a:pt x="0" y="0"/>
                </a:moveTo>
                <a:lnTo>
                  <a:pt x="10488402" y="0"/>
                </a:lnTo>
                <a:lnTo>
                  <a:pt x="10488402" y="7194195"/>
                </a:lnTo>
                <a:lnTo>
                  <a:pt x="0" y="7194195"/>
                </a:lnTo>
                <a:lnTo>
                  <a:pt x="0" y="0"/>
                </a:lnTo>
                <a:close/>
              </a:path>
            </a:pathLst>
          </a:custGeom>
          <a:blipFill>
            <a:blip r:embed="rId2"/>
            <a:stretch>
              <a:fillRect l="0" t="0" r="-25437" b="0"/>
            </a:stretch>
          </a:blipFill>
        </p:spPr>
      </p:sp>
      <p:sp>
        <p:nvSpPr>
          <p:cNvPr name="TextBox 3" id="3"/>
          <p:cNvSpPr txBox="true"/>
          <p:nvPr/>
        </p:nvSpPr>
        <p:spPr>
          <a:xfrm rot="0">
            <a:off x="1249070" y="962025"/>
            <a:ext cx="13905191"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Bold"/>
              </a:rPr>
              <a:t>Ajustement Methode de validation et pipeline de validation final</a:t>
            </a:r>
          </a:p>
        </p:txBody>
      </p:sp>
      <p:sp>
        <p:nvSpPr>
          <p:cNvPr name="TextBox 4" id="4"/>
          <p:cNvSpPr txBox="true"/>
          <p:nvPr/>
        </p:nvSpPr>
        <p:spPr>
          <a:xfrm rot="0">
            <a:off x="10855607" y="1771016"/>
            <a:ext cx="6858042" cy="4945256"/>
          </a:xfrm>
          <a:prstGeom prst="rect">
            <a:avLst/>
          </a:prstGeom>
        </p:spPr>
        <p:txBody>
          <a:bodyPr anchor="t" rtlCol="false" tIns="0" lIns="0" bIns="0" rIns="0">
            <a:spAutoFit/>
          </a:bodyPr>
          <a:lstStyle/>
          <a:p>
            <a:pPr algn="ctr">
              <a:lnSpc>
                <a:spcPts val="2001"/>
              </a:lnSpc>
              <a:spcBef>
                <a:spcPct val="0"/>
              </a:spcBef>
            </a:pPr>
            <a:r>
              <a:rPr lang="en-US" sz="1429">
                <a:solidFill>
                  <a:srgbClr val="000000"/>
                </a:solidFill>
                <a:latin typeface="Open Sans Bold"/>
              </a:rPr>
              <a:t>Imports : Modules nécessaires pour le traitement d'image et les calculs.</a:t>
            </a:r>
          </a:p>
          <a:p>
            <a:pPr algn="ctr">
              <a:lnSpc>
                <a:spcPts val="2001"/>
              </a:lnSpc>
              <a:spcBef>
                <a:spcPct val="0"/>
              </a:spcBef>
            </a:pPr>
            <a:r>
              <a:rPr lang="en-US" sz="1429">
                <a:solidFill>
                  <a:srgbClr val="000000"/>
                </a:solidFill>
                <a:latin typeface="Open Sans Bold"/>
              </a:rPr>
              <a:t>Segmentation : Fonctions pour appliquer trois méthodes de segmentation : seuillage d'Otsu, Chan-Vese et K-means.</a:t>
            </a:r>
          </a:p>
          <a:p>
            <a:pPr algn="ctr">
              <a:lnSpc>
                <a:spcPts val="2001"/>
              </a:lnSpc>
              <a:spcBef>
                <a:spcPct val="0"/>
              </a:spcBef>
            </a:pPr>
            <a:r>
              <a:rPr lang="en-US" sz="1429">
                <a:solidFill>
                  <a:srgbClr val="000000"/>
                </a:solidFill>
                <a:latin typeface="Open Sans Bold"/>
              </a:rPr>
              <a:t>Segmentation Combinée : Combine les résultats des trois méthodes de segmentation.</a:t>
            </a:r>
          </a:p>
          <a:p>
            <a:pPr algn="ctr">
              <a:lnSpc>
                <a:spcPts val="2001"/>
              </a:lnSpc>
              <a:spcBef>
                <a:spcPct val="0"/>
              </a:spcBef>
            </a:pPr>
            <a:r>
              <a:rPr lang="en-US" sz="1429">
                <a:solidFill>
                  <a:srgbClr val="000000"/>
                </a:solidFill>
                <a:latin typeface="Open Sans Bold"/>
              </a:rPr>
              <a:t>Post-Traitement : Nettoie le masque segmenté en enlevant les petites régions bruitées et en comblant les trous.</a:t>
            </a:r>
          </a:p>
          <a:p>
            <a:pPr algn="ctr">
              <a:lnSpc>
                <a:spcPts val="2001"/>
              </a:lnSpc>
              <a:spcBef>
                <a:spcPct val="0"/>
              </a:spcBef>
            </a:pPr>
            <a:r>
              <a:rPr lang="en-US" sz="1429">
                <a:solidFill>
                  <a:srgbClr val="000000"/>
                </a:solidFill>
                <a:latin typeface="Open Sans Bold"/>
              </a:rPr>
              <a:t>Analyse Quantitative : Calcule l'aire, le périmètre et le rapport d'aspect des contours détectés dans le masque segmenté.</a:t>
            </a:r>
          </a:p>
          <a:p>
            <a:pPr algn="ctr">
              <a:lnSpc>
                <a:spcPts val="2001"/>
              </a:lnSpc>
              <a:spcBef>
                <a:spcPct val="0"/>
              </a:spcBef>
            </a:pPr>
            <a:r>
              <a:rPr lang="en-US" sz="1429">
                <a:solidFill>
                  <a:srgbClr val="000000"/>
                </a:solidFill>
                <a:latin typeface="Open Sans Bold"/>
              </a:rPr>
              <a:t>Validation : Compare le masque segmenté avec un masque de vérité terrain pour calculer la précision de la segmentation.</a:t>
            </a:r>
          </a:p>
          <a:p>
            <a:pPr algn="ctr">
              <a:lnSpc>
                <a:spcPts val="2001"/>
              </a:lnSpc>
              <a:spcBef>
                <a:spcPct val="0"/>
              </a:spcBef>
            </a:pPr>
          </a:p>
          <a:p>
            <a:pPr algn="ctr">
              <a:lnSpc>
                <a:spcPts val="2001"/>
              </a:lnSpc>
              <a:spcBef>
                <a:spcPct val="0"/>
              </a:spcBef>
            </a:pPr>
            <a:r>
              <a:rPr lang="en-US" sz="1429">
                <a:solidFill>
                  <a:srgbClr val="000000"/>
                </a:solidFill>
                <a:latin typeface="Open Sans Bold"/>
              </a:rPr>
              <a:t>Pipeline</a:t>
            </a:r>
          </a:p>
          <a:p>
            <a:pPr algn="ctr">
              <a:lnSpc>
                <a:spcPts val="2001"/>
              </a:lnSpc>
              <a:spcBef>
                <a:spcPct val="0"/>
              </a:spcBef>
            </a:pPr>
          </a:p>
          <a:p>
            <a:pPr algn="ctr">
              <a:lnSpc>
                <a:spcPts val="2001"/>
              </a:lnSpc>
              <a:spcBef>
                <a:spcPct val="0"/>
              </a:spcBef>
            </a:pPr>
            <a:r>
              <a:rPr lang="en-US" sz="1429">
                <a:solidFill>
                  <a:srgbClr val="000000"/>
                </a:solidFill>
                <a:latin typeface="Open Sans Bold"/>
              </a:rPr>
              <a:t>Chargement de l'Image : Charge l'image à partir du chemin spécifié.</a:t>
            </a:r>
          </a:p>
          <a:p>
            <a:pPr algn="ctr">
              <a:lnSpc>
                <a:spcPts val="2001"/>
              </a:lnSpc>
              <a:spcBef>
                <a:spcPct val="0"/>
              </a:spcBef>
            </a:pPr>
            <a:r>
              <a:rPr lang="en-US" sz="1429">
                <a:solidFill>
                  <a:srgbClr val="000000"/>
                </a:solidFill>
                <a:latin typeface="Open Sans Bold"/>
              </a:rPr>
              <a:t>Segmentation Combinée : Applique la segmentation combinée sur l'image.</a:t>
            </a:r>
          </a:p>
          <a:p>
            <a:pPr algn="ctr">
              <a:lnSpc>
                <a:spcPts val="2001"/>
              </a:lnSpc>
              <a:spcBef>
                <a:spcPct val="0"/>
              </a:spcBef>
            </a:pPr>
            <a:r>
              <a:rPr lang="en-US" sz="1429">
                <a:solidFill>
                  <a:srgbClr val="000000"/>
                </a:solidFill>
                <a:latin typeface="Open Sans Bold"/>
              </a:rPr>
              <a:t>Post-Traitement : Nettoie le masque segmenté.</a:t>
            </a:r>
          </a:p>
          <a:p>
            <a:pPr algn="ctr">
              <a:lnSpc>
                <a:spcPts val="2001"/>
              </a:lnSpc>
              <a:spcBef>
                <a:spcPct val="0"/>
              </a:spcBef>
            </a:pPr>
            <a:r>
              <a:rPr lang="en-US" sz="1429">
                <a:solidFill>
                  <a:srgbClr val="000000"/>
                </a:solidFill>
                <a:latin typeface="Open Sans Bold"/>
              </a:rPr>
              <a:t>Analyse Quantitative : Extrait les caractéristiques des contours.</a:t>
            </a:r>
          </a:p>
          <a:p>
            <a:pPr algn="ctr">
              <a:lnSpc>
                <a:spcPts val="2001"/>
              </a:lnSpc>
              <a:spcBef>
                <a:spcPct val="0"/>
              </a:spcBef>
            </a:pPr>
            <a:r>
              <a:rPr lang="en-US" sz="1429">
                <a:solidFill>
                  <a:srgbClr val="000000"/>
                </a:solidFill>
                <a:latin typeface="Open Sans Bold"/>
              </a:rPr>
              <a:t>Validation : Calcule la précision de la segmentation en comparant avec la vérité terrain.</a:t>
            </a:r>
          </a:p>
        </p:txBody>
      </p:sp>
      <p:sp>
        <p:nvSpPr>
          <p:cNvPr name="TextBox 5" id="5"/>
          <p:cNvSpPr txBox="true"/>
          <p:nvPr/>
        </p:nvSpPr>
        <p:spPr>
          <a:xfrm rot="0">
            <a:off x="11210031" y="7257117"/>
            <a:ext cx="6503618" cy="2180495"/>
          </a:xfrm>
          <a:prstGeom prst="rect">
            <a:avLst/>
          </a:prstGeom>
        </p:spPr>
        <p:txBody>
          <a:bodyPr anchor="t" rtlCol="false" tIns="0" lIns="0" bIns="0" rIns="0">
            <a:spAutoFit/>
          </a:bodyPr>
          <a:lstStyle/>
          <a:p>
            <a:pPr algn="ctr">
              <a:lnSpc>
                <a:spcPts val="2901"/>
              </a:lnSpc>
              <a:spcBef>
                <a:spcPct val="0"/>
              </a:spcBef>
            </a:pPr>
            <a:r>
              <a:rPr lang="en-US" sz="2072">
                <a:solidFill>
                  <a:srgbClr val="000000"/>
                </a:solidFill>
                <a:latin typeface="Open Sans Bold"/>
              </a:rPr>
              <a:t>applique différentes méthodes de segmentation sur des images microscopiques de frottis sanguins, combine les résultats, nettoie les masques segmentés, analyse quantitativement les contours détectés et valide la segmentation en la comparant avec une vérité terrain.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059" y="2458596"/>
            <a:ext cx="10948000" cy="4091036"/>
          </a:xfrm>
          <a:custGeom>
            <a:avLst/>
            <a:gdLst/>
            <a:ahLst/>
            <a:cxnLst/>
            <a:rect r="r" b="b" t="t" l="l"/>
            <a:pathLst>
              <a:path h="4091036" w="10948000">
                <a:moveTo>
                  <a:pt x="0" y="0"/>
                </a:moveTo>
                <a:lnTo>
                  <a:pt x="10948000" y="0"/>
                </a:lnTo>
                <a:lnTo>
                  <a:pt x="10948000" y="4091036"/>
                </a:lnTo>
                <a:lnTo>
                  <a:pt x="0" y="4091036"/>
                </a:lnTo>
                <a:lnTo>
                  <a:pt x="0" y="0"/>
                </a:lnTo>
                <a:close/>
              </a:path>
            </a:pathLst>
          </a:custGeom>
          <a:blipFill>
            <a:blip r:embed="rId2"/>
            <a:stretch>
              <a:fillRect l="0" t="0" r="-28118" b="0"/>
            </a:stretch>
          </a:blipFill>
        </p:spPr>
      </p:sp>
      <p:sp>
        <p:nvSpPr>
          <p:cNvPr name="TextBox 3" id="3"/>
          <p:cNvSpPr txBox="true"/>
          <p:nvPr/>
        </p:nvSpPr>
        <p:spPr>
          <a:xfrm rot="0">
            <a:off x="1028700" y="962025"/>
            <a:ext cx="16230600" cy="118046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Bold"/>
              </a:rPr>
              <a:t>Pipeline de Segmentation et Extraction de Caractéristiques pour Images de Frottis</a:t>
            </a:r>
          </a:p>
        </p:txBody>
      </p:sp>
      <p:sp>
        <p:nvSpPr>
          <p:cNvPr name="TextBox 4" id="4"/>
          <p:cNvSpPr txBox="true"/>
          <p:nvPr/>
        </p:nvSpPr>
        <p:spPr>
          <a:xfrm rot="0">
            <a:off x="0" y="7499597"/>
            <a:ext cx="18288000" cy="204089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Open Sans Bold"/>
              </a:rPr>
              <a:t>applique différentes méthodes de segmentation sur des images microscopiques de frottis sanguins, combine les résultats, nettoie les masques segmentés, et extrait diverses caractéristiques des cellules. Les caractéristiques extraites sont ensuite affichées sous forme de tableau pour une analyse plus approfondie.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815925" y="3329559"/>
            <a:ext cx="9480537" cy="0"/>
          </a:xfrm>
          <a:prstGeom prst="line">
            <a:avLst/>
          </a:prstGeom>
          <a:ln cap="flat" w="9525">
            <a:solidFill>
              <a:srgbClr val="385B4F"/>
            </a:solidFill>
            <a:prstDash val="sysDot"/>
            <a:headEnd type="none" len="sm" w="sm"/>
            <a:tailEnd type="none" len="sm" w="sm"/>
          </a:ln>
        </p:spPr>
      </p:sp>
      <p:sp>
        <p:nvSpPr>
          <p:cNvPr name="AutoShape 3" id="3"/>
          <p:cNvSpPr/>
          <p:nvPr/>
        </p:nvSpPr>
        <p:spPr>
          <a:xfrm>
            <a:off x="6815925" y="4350738"/>
            <a:ext cx="9480537" cy="0"/>
          </a:xfrm>
          <a:prstGeom prst="line">
            <a:avLst/>
          </a:prstGeom>
          <a:ln cap="flat" w="9525">
            <a:solidFill>
              <a:srgbClr val="385B4F"/>
            </a:solidFill>
            <a:prstDash val="sysDot"/>
            <a:headEnd type="none" len="sm" w="sm"/>
            <a:tailEnd type="none" len="sm" w="sm"/>
          </a:ln>
        </p:spPr>
      </p:sp>
      <p:sp>
        <p:nvSpPr>
          <p:cNvPr name="AutoShape 4" id="4"/>
          <p:cNvSpPr/>
          <p:nvPr/>
        </p:nvSpPr>
        <p:spPr>
          <a:xfrm>
            <a:off x="6815925" y="5369913"/>
            <a:ext cx="9480537" cy="0"/>
          </a:xfrm>
          <a:prstGeom prst="line">
            <a:avLst/>
          </a:prstGeom>
          <a:ln cap="flat" w="9525">
            <a:solidFill>
              <a:srgbClr val="385B4F"/>
            </a:solidFill>
            <a:prstDash val="sysDot"/>
            <a:headEnd type="none" len="sm" w="sm"/>
            <a:tailEnd type="none" len="sm" w="sm"/>
          </a:ln>
        </p:spPr>
      </p:sp>
      <p:sp>
        <p:nvSpPr>
          <p:cNvPr name="AutoShape 5" id="5"/>
          <p:cNvSpPr/>
          <p:nvPr/>
        </p:nvSpPr>
        <p:spPr>
          <a:xfrm>
            <a:off x="6815925" y="6391092"/>
            <a:ext cx="9480537" cy="0"/>
          </a:xfrm>
          <a:prstGeom prst="line">
            <a:avLst/>
          </a:prstGeom>
          <a:ln cap="flat" w="9525">
            <a:solidFill>
              <a:srgbClr val="385B4F"/>
            </a:solidFill>
            <a:prstDash val="sysDot"/>
            <a:headEnd type="none" len="sm" w="sm"/>
            <a:tailEnd type="none" len="sm" w="sm"/>
          </a:ln>
        </p:spPr>
      </p:sp>
      <p:sp>
        <p:nvSpPr>
          <p:cNvPr name="AutoShape 6" id="6"/>
          <p:cNvSpPr/>
          <p:nvPr/>
        </p:nvSpPr>
        <p:spPr>
          <a:xfrm>
            <a:off x="6815925" y="7362642"/>
            <a:ext cx="9480537" cy="0"/>
          </a:xfrm>
          <a:prstGeom prst="line">
            <a:avLst/>
          </a:prstGeom>
          <a:ln cap="flat" w="9525">
            <a:solidFill>
              <a:srgbClr val="385B4F"/>
            </a:solidFill>
            <a:prstDash val="sysDot"/>
            <a:headEnd type="none" len="sm" w="sm"/>
            <a:tailEnd type="none" len="sm" w="sm"/>
          </a:ln>
        </p:spPr>
      </p:sp>
      <p:sp>
        <p:nvSpPr>
          <p:cNvPr name="Freeform 7" id="7"/>
          <p:cNvSpPr/>
          <p:nvPr/>
        </p:nvSpPr>
        <p:spPr>
          <a:xfrm flipH="false" flipV="false" rot="-5400000">
            <a:off x="-1460377" y="2772993"/>
            <a:ext cx="8974384" cy="6053630"/>
          </a:xfrm>
          <a:custGeom>
            <a:avLst/>
            <a:gdLst/>
            <a:ahLst/>
            <a:cxnLst/>
            <a:rect r="r" b="b" t="t" l="l"/>
            <a:pathLst>
              <a:path h="6053630" w="8974384">
                <a:moveTo>
                  <a:pt x="0" y="0"/>
                </a:moveTo>
                <a:lnTo>
                  <a:pt x="8974384" y="0"/>
                </a:lnTo>
                <a:lnTo>
                  <a:pt x="8974384" y="6053630"/>
                </a:lnTo>
                <a:lnTo>
                  <a:pt x="0" y="6053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0" y="0"/>
            <a:ext cx="18288000" cy="1312616"/>
            <a:chOff x="0" y="0"/>
            <a:chExt cx="2833290" cy="203359"/>
          </a:xfrm>
        </p:grpSpPr>
        <p:sp>
          <p:nvSpPr>
            <p:cNvPr name="Freeform 9" id="9"/>
            <p:cNvSpPr/>
            <p:nvPr/>
          </p:nvSpPr>
          <p:spPr>
            <a:xfrm flipH="false" flipV="false" rot="0">
              <a:off x="0" y="0"/>
              <a:ext cx="2833290" cy="203359"/>
            </a:xfrm>
            <a:custGeom>
              <a:avLst/>
              <a:gdLst/>
              <a:ahLst/>
              <a:cxnLst/>
              <a:rect r="r" b="b" t="t" l="l"/>
              <a:pathLst>
                <a:path h="203359" w="2833290">
                  <a:moveTo>
                    <a:pt x="0" y="0"/>
                  </a:moveTo>
                  <a:lnTo>
                    <a:pt x="2833290" y="0"/>
                  </a:lnTo>
                  <a:lnTo>
                    <a:pt x="2833290" y="203359"/>
                  </a:lnTo>
                  <a:lnTo>
                    <a:pt x="0" y="203359"/>
                  </a:lnTo>
                  <a:close/>
                </a:path>
              </a:pathLst>
            </a:custGeom>
            <a:blipFill>
              <a:blip r:embed="rId4"/>
              <a:stretch>
                <a:fillRect l="0" t="-517341" r="0" b="-1473837"/>
              </a:stretch>
            </a:blipFill>
          </p:spPr>
        </p:sp>
      </p:grpSp>
      <p:sp>
        <p:nvSpPr>
          <p:cNvPr name="TextBox 10" id="10"/>
          <p:cNvSpPr txBox="true"/>
          <p:nvPr/>
        </p:nvSpPr>
        <p:spPr>
          <a:xfrm rot="0">
            <a:off x="4567674" y="1295717"/>
            <a:ext cx="10574656" cy="8964307"/>
          </a:xfrm>
          <a:prstGeom prst="rect">
            <a:avLst/>
          </a:prstGeom>
        </p:spPr>
        <p:txBody>
          <a:bodyPr anchor="t" rtlCol="false" tIns="0" lIns="0" bIns="0" rIns="0">
            <a:spAutoFit/>
          </a:bodyPr>
          <a:lstStyle/>
          <a:p>
            <a:pPr algn="ctr">
              <a:lnSpc>
                <a:spcPts val="3079"/>
              </a:lnSpc>
              <a:spcBef>
                <a:spcPct val="0"/>
              </a:spcBef>
            </a:pPr>
          </a:p>
          <a:p>
            <a:pPr algn="ctr">
              <a:lnSpc>
                <a:spcPts val="3079"/>
              </a:lnSpc>
              <a:spcBef>
                <a:spcPct val="0"/>
              </a:spcBef>
            </a:pPr>
          </a:p>
          <a:p>
            <a:pPr algn="ctr">
              <a:lnSpc>
                <a:spcPts val="3079"/>
              </a:lnSpc>
              <a:spcBef>
                <a:spcPct val="0"/>
              </a:spcBef>
            </a:pPr>
            <a:r>
              <a:rPr lang="en-US" sz="2199">
                <a:solidFill>
                  <a:srgbClr val="000000"/>
                </a:solidFill>
                <a:latin typeface="Open Sans Bold"/>
              </a:rPr>
              <a:t>1. Introduction</a:t>
            </a:r>
          </a:p>
          <a:p>
            <a:pPr algn="ctr">
              <a:lnSpc>
                <a:spcPts val="3079"/>
              </a:lnSpc>
              <a:spcBef>
                <a:spcPct val="0"/>
              </a:spcBef>
            </a:pPr>
          </a:p>
          <a:p>
            <a:pPr algn="ctr">
              <a:lnSpc>
                <a:spcPts val="3079"/>
              </a:lnSpc>
              <a:spcBef>
                <a:spcPct val="0"/>
              </a:spcBef>
            </a:pPr>
            <a:r>
              <a:rPr lang="en-US" sz="2199">
                <a:solidFill>
                  <a:srgbClr val="000000"/>
                </a:solidFill>
                <a:latin typeface="Open Sans Bold"/>
              </a:rPr>
              <a:t>2. Techniques de Débruitage d'Images</a:t>
            </a:r>
          </a:p>
          <a:p>
            <a:pPr algn="ctr">
              <a:lnSpc>
                <a:spcPts val="3079"/>
              </a:lnSpc>
              <a:spcBef>
                <a:spcPct val="0"/>
              </a:spcBef>
            </a:pPr>
          </a:p>
          <a:p>
            <a:pPr algn="ctr">
              <a:lnSpc>
                <a:spcPts val="3079"/>
              </a:lnSpc>
              <a:spcBef>
                <a:spcPct val="0"/>
              </a:spcBef>
            </a:pPr>
            <a:r>
              <a:rPr lang="en-US" sz="2199">
                <a:solidFill>
                  <a:srgbClr val="000000"/>
                </a:solidFill>
                <a:latin typeface="Open Sans Bold"/>
              </a:rPr>
              <a:t>3. Application des Filtres et Calcul des Métriques</a:t>
            </a:r>
          </a:p>
          <a:p>
            <a:pPr algn="ctr">
              <a:lnSpc>
                <a:spcPts val="3079"/>
              </a:lnSpc>
              <a:spcBef>
                <a:spcPct val="0"/>
              </a:spcBef>
            </a:pPr>
          </a:p>
          <a:p>
            <a:pPr algn="ctr">
              <a:lnSpc>
                <a:spcPts val="3079"/>
              </a:lnSpc>
              <a:spcBef>
                <a:spcPct val="0"/>
              </a:spcBef>
            </a:pPr>
            <a:r>
              <a:rPr lang="en-US" sz="2199">
                <a:solidFill>
                  <a:srgbClr val="000000"/>
                </a:solidFill>
                <a:latin typeface="Open Sans Bold"/>
              </a:rPr>
              <a:t>4. Segmentation d'Images</a:t>
            </a:r>
          </a:p>
          <a:p>
            <a:pPr algn="ctr">
              <a:lnSpc>
                <a:spcPts val="3079"/>
              </a:lnSpc>
              <a:spcBef>
                <a:spcPct val="0"/>
              </a:spcBef>
            </a:pPr>
          </a:p>
          <a:p>
            <a:pPr algn="ctr">
              <a:lnSpc>
                <a:spcPts val="3079"/>
              </a:lnSpc>
              <a:spcBef>
                <a:spcPct val="0"/>
              </a:spcBef>
            </a:pPr>
            <a:r>
              <a:rPr lang="en-US" sz="2199">
                <a:solidFill>
                  <a:srgbClr val="000000"/>
                </a:solidFill>
                <a:latin typeface="Open Sans Bold"/>
              </a:rPr>
              <a:t>5. Comparaison des Algorithmes de Segmentation</a:t>
            </a:r>
          </a:p>
          <a:p>
            <a:pPr algn="ctr">
              <a:lnSpc>
                <a:spcPts val="3079"/>
              </a:lnSpc>
              <a:spcBef>
                <a:spcPct val="0"/>
              </a:spcBef>
            </a:pPr>
          </a:p>
          <a:p>
            <a:pPr algn="ctr">
              <a:lnSpc>
                <a:spcPts val="3079"/>
              </a:lnSpc>
              <a:spcBef>
                <a:spcPct val="0"/>
              </a:spcBef>
            </a:pPr>
            <a:r>
              <a:rPr lang="en-US" sz="2199">
                <a:solidFill>
                  <a:srgbClr val="000000"/>
                </a:solidFill>
                <a:latin typeface="Open Sans Bold"/>
              </a:rPr>
              <a:t>6. Segmentation Combinée et Post-Traitement</a:t>
            </a:r>
          </a:p>
          <a:p>
            <a:pPr algn="ctr">
              <a:lnSpc>
                <a:spcPts val="3079"/>
              </a:lnSpc>
              <a:spcBef>
                <a:spcPct val="0"/>
              </a:spcBef>
            </a:pPr>
          </a:p>
          <a:p>
            <a:pPr algn="ctr">
              <a:lnSpc>
                <a:spcPts val="3079"/>
              </a:lnSpc>
              <a:spcBef>
                <a:spcPct val="0"/>
              </a:spcBef>
            </a:pPr>
            <a:r>
              <a:rPr lang="en-US" sz="2199">
                <a:solidFill>
                  <a:srgbClr val="000000"/>
                </a:solidFill>
                <a:latin typeface="Open Sans Bold"/>
              </a:rPr>
              <a:t>7. Extraction de Caractéristiques et Analyse Quantitative</a:t>
            </a:r>
          </a:p>
          <a:p>
            <a:pPr algn="ctr">
              <a:lnSpc>
                <a:spcPts val="3079"/>
              </a:lnSpc>
              <a:spcBef>
                <a:spcPct val="0"/>
              </a:spcBef>
            </a:pPr>
          </a:p>
          <a:p>
            <a:pPr algn="ctr">
              <a:lnSpc>
                <a:spcPts val="3079"/>
              </a:lnSpc>
              <a:spcBef>
                <a:spcPct val="0"/>
              </a:spcBef>
            </a:pPr>
            <a:r>
              <a:rPr lang="en-US" sz="2199">
                <a:solidFill>
                  <a:srgbClr val="000000"/>
                </a:solidFill>
                <a:latin typeface="Open Sans Bold"/>
              </a:rPr>
              <a:t>8. Classification des Cellules avec SVM</a:t>
            </a:r>
          </a:p>
          <a:p>
            <a:pPr algn="ctr">
              <a:lnSpc>
                <a:spcPts val="3079"/>
              </a:lnSpc>
              <a:spcBef>
                <a:spcPct val="0"/>
              </a:spcBef>
            </a:pPr>
          </a:p>
          <a:p>
            <a:pPr algn="ctr">
              <a:lnSpc>
                <a:spcPts val="3079"/>
              </a:lnSpc>
              <a:spcBef>
                <a:spcPct val="0"/>
              </a:spcBef>
            </a:pPr>
            <a:r>
              <a:rPr lang="en-US" sz="2199">
                <a:solidFill>
                  <a:srgbClr val="000000"/>
                </a:solidFill>
                <a:latin typeface="Open Sans Bold"/>
              </a:rPr>
              <a:t>9. Pipeline Complet pour la Segmentation et l'Extraction de Caractéristiques</a:t>
            </a:r>
          </a:p>
          <a:p>
            <a:pPr algn="ctr">
              <a:lnSpc>
                <a:spcPts val="3079"/>
              </a:lnSpc>
              <a:spcBef>
                <a:spcPct val="0"/>
              </a:spcBef>
            </a:pPr>
          </a:p>
          <a:p>
            <a:pPr algn="ctr">
              <a:lnSpc>
                <a:spcPts val="3079"/>
              </a:lnSpc>
              <a:spcBef>
                <a:spcPct val="0"/>
              </a:spcBef>
            </a:pPr>
            <a:r>
              <a:rPr lang="en-US" sz="2199">
                <a:solidFill>
                  <a:srgbClr val="000000"/>
                </a:solidFill>
                <a:latin typeface="Open Sans Bold"/>
              </a:rPr>
              <a:t>10. Conclusion et Perspectives</a:t>
            </a:r>
          </a:p>
          <a:p>
            <a:pPr algn="ctr">
              <a:lnSpc>
                <a:spcPts val="3079"/>
              </a:lnSpc>
              <a:spcBef>
                <a:spcPct val="0"/>
              </a:spcBef>
            </a:pPr>
          </a:p>
          <a:p>
            <a:pPr algn="ctr">
              <a:lnSpc>
                <a:spcPts val="3079"/>
              </a:lnSpc>
              <a:spcBef>
                <a:spcPct val="0"/>
              </a:spcBef>
            </a:pPr>
            <a:r>
              <a:rPr lang="en-US" sz="2199">
                <a:solidFill>
                  <a:srgbClr val="000000"/>
                </a:solidFill>
                <a:latin typeface="Open Sans Bold"/>
              </a:rPr>
              <a:t>11. Questions et Réponses</a:t>
            </a:r>
          </a:p>
        </p:txBody>
      </p:sp>
      <p:sp>
        <p:nvSpPr>
          <p:cNvPr name="TextBox 11" id="11"/>
          <p:cNvSpPr txBox="true"/>
          <p:nvPr/>
        </p:nvSpPr>
        <p:spPr>
          <a:xfrm rot="0">
            <a:off x="349624" y="1433716"/>
            <a:ext cx="2196703"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Bold"/>
              </a:rPr>
              <a:t>Sommaire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80249" y="620610"/>
            <a:ext cx="17035344" cy="1180466"/>
          </a:xfrm>
          <a:prstGeom prst="rect">
            <a:avLst/>
          </a:prstGeom>
        </p:spPr>
        <p:txBody>
          <a:bodyPr anchor="t" rtlCol="false" tIns="0" lIns="0" bIns="0" rIns="0">
            <a:spAutoFit/>
          </a:bodyPr>
          <a:lstStyle/>
          <a:p>
            <a:pPr algn="ctr">
              <a:lnSpc>
                <a:spcPts val="4759"/>
              </a:lnSpc>
            </a:pPr>
            <a:r>
              <a:rPr lang="en-US" sz="3399">
                <a:solidFill>
                  <a:srgbClr val="000000"/>
                </a:solidFill>
                <a:latin typeface="Open Sans Bold"/>
              </a:rPr>
              <a:t>Entraînement et Évaluation d'un Modèle SVM pour la Classification des Cellules</a:t>
            </a:r>
          </a:p>
          <a:p>
            <a:pPr algn="ctr">
              <a:lnSpc>
                <a:spcPts val="4759"/>
              </a:lnSpc>
              <a:spcBef>
                <a:spcPct val="0"/>
              </a:spcBef>
            </a:pPr>
          </a:p>
        </p:txBody>
      </p:sp>
      <p:sp>
        <p:nvSpPr>
          <p:cNvPr name="Freeform 3" id="3"/>
          <p:cNvSpPr/>
          <p:nvPr/>
        </p:nvSpPr>
        <p:spPr>
          <a:xfrm flipH="false" flipV="false" rot="0">
            <a:off x="3421904" y="1801076"/>
            <a:ext cx="12234427" cy="8022135"/>
          </a:xfrm>
          <a:custGeom>
            <a:avLst/>
            <a:gdLst/>
            <a:ahLst/>
            <a:cxnLst/>
            <a:rect r="r" b="b" t="t" l="l"/>
            <a:pathLst>
              <a:path h="8022135" w="12234427">
                <a:moveTo>
                  <a:pt x="0" y="0"/>
                </a:moveTo>
                <a:lnTo>
                  <a:pt x="12234426" y="0"/>
                </a:lnTo>
                <a:lnTo>
                  <a:pt x="12234426" y="8022135"/>
                </a:lnTo>
                <a:lnTo>
                  <a:pt x="0" y="8022135"/>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33927" y="405129"/>
            <a:ext cx="16230600" cy="118046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Bold"/>
              </a:rPr>
              <a:t>Entraînement et Évaluation d'un Modèle SVM pour la Classification des Cellules</a:t>
            </a:r>
          </a:p>
        </p:txBody>
      </p:sp>
      <p:sp>
        <p:nvSpPr>
          <p:cNvPr name="Freeform 3" id="3"/>
          <p:cNvSpPr/>
          <p:nvPr/>
        </p:nvSpPr>
        <p:spPr>
          <a:xfrm flipH="false" flipV="false" rot="0">
            <a:off x="384801" y="1585596"/>
            <a:ext cx="7934632" cy="2320192"/>
          </a:xfrm>
          <a:custGeom>
            <a:avLst/>
            <a:gdLst/>
            <a:ahLst/>
            <a:cxnLst/>
            <a:rect r="r" b="b" t="t" l="l"/>
            <a:pathLst>
              <a:path h="2320192" w="7934632">
                <a:moveTo>
                  <a:pt x="0" y="0"/>
                </a:moveTo>
                <a:lnTo>
                  <a:pt x="7934632" y="0"/>
                </a:lnTo>
                <a:lnTo>
                  <a:pt x="7934632" y="2320191"/>
                </a:lnTo>
                <a:lnTo>
                  <a:pt x="0" y="2320191"/>
                </a:lnTo>
                <a:lnTo>
                  <a:pt x="0" y="0"/>
                </a:lnTo>
                <a:close/>
              </a:path>
            </a:pathLst>
          </a:custGeom>
          <a:blipFill>
            <a:blip r:embed="rId2"/>
            <a:stretch>
              <a:fillRect l="0" t="-2932" r="0" b="-6249"/>
            </a:stretch>
          </a:blipFill>
        </p:spPr>
      </p:sp>
      <p:sp>
        <p:nvSpPr>
          <p:cNvPr name="TextBox 4" id="4"/>
          <p:cNvSpPr txBox="true"/>
          <p:nvPr/>
        </p:nvSpPr>
        <p:spPr>
          <a:xfrm rot="0">
            <a:off x="0" y="5095875"/>
            <a:ext cx="18288000" cy="35896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Open Sans Bold"/>
              </a:rPr>
              <a:t>Ce code réalise la classification des cellules en utilisant un modèle SVM (Support Vector Machine). Il commence par préparer les données : les caractéristiques des cellules (circularité, aspect ratio, excentricité, etc.) sont extraites et transformées en tableaux de données (`X` pour les caractéristiques et `y` pour les étiquettes, où 0 représente les cellules circulaires et 1 représente les cellules allongées). Ensuite, les données sont divisées en ensembles d'entraînement et de test.</a:t>
            </a:r>
          </a:p>
          <a:p>
            <a:pPr algn="ctr">
              <a:lnSpc>
                <a:spcPts val="3219"/>
              </a:lnSpc>
              <a:spcBef>
                <a:spcPct val="0"/>
              </a:spcBef>
            </a:pPr>
          </a:p>
          <a:p>
            <a:pPr algn="ctr">
              <a:lnSpc>
                <a:spcPts val="3219"/>
              </a:lnSpc>
              <a:spcBef>
                <a:spcPct val="0"/>
              </a:spcBef>
            </a:pPr>
            <a:r>
              <a:rPr lang="en-US" sz="2299">
                <a:solidFill>
                  <a:srgbClr val="000000"/>
                </a:solidFill>
                <a:latin typeface="Open Sans Bold"/>
              </a:rPr>
              <a:t>Le modèle SVM est ensuite entraîné sur les données d'entraînement. Une fois le modèle entraîné, il est utilisé pour prédire les étiquettes des cellules dans l'ensemble de test. Les prédictions sont comparées aux étiquettes réelles pour évaluer la performance du modèle. Les résultats de cette évaluation sont affichés dans un rapport de classification, qui inclut des métriques comme la précision, le rappel et le score F1 pour chaque classe.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043493"/>
            <a:ext cx="8213907" cy="4373038"/>
          </a:xfrm>
          <a:custGeom>
            <a:avLst/>
            <a:gdLst/>
            <a:ahLst/>
            <a:cxnLst/>
            <a:rect r="r" b="b" t="t" l="l"/>
            <a:pathLst>
              <a:path h="4373038" w="8213907">
                <a:moveTo>
                  <a:pt x="0" y="0"/>
                </a:moveTo>
                <a:lnTo>
                  <a:pt x="8213907" y="0"/>
                </a:lnTo>
                <a:lnTo>
                  <a:pt x="8213907" y="4373038"/>
                </a:lnTo>
                <a:lnTo>
                  <a:pt x="0" y="4373038"/>
                </a:lnTo>
                <a:lnTo>
                  <a:pt x="0" y="0"/>
                </a:lnTo>
                <a:close/>
              </a:path>
            </a:pathLst>
          </a:custGeom>
          <a:blipFill>
            <a:blip r:embed="rId2"/>
            <a:stretch>
              <a:fillRect l="0" t="0" r="0" b="0"/>
            </a:stretch>
          </a:blipFill>
        </p:spPr>
      </p:sp>
      <p:sp>
        <p:nvSpPr>
          <p:cNvPr name="TextBox 3" id="3"/>
          <p:cNvSpPr txBox="true"/>
          <p:nvPr/>
        </p:nvSpPr>
        <p:spPr>
          <a:xfrm rot="0">
            <a:off x="695206" y="405129"/>
            <a:ext cx="16230600" cy="118046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Bold"/>
              </a:rPr>
              <a:t>Pipeline de Segmentation Combinée et Extraction de Caractéristiques Avancées pour la Classification Cellulaire</a:t>
            </a:r>
          </a:p>
        </p:txBody>
      </p:sp>
      <p:sp>
        <p:nvSpPr>
          <p:cNvPr name="TextBox 4" id="4"/>
          <p:cNvSpPr txBox="true"/>
          <p:nvPr/>
        </p:nvSpPr>
        <p:spPr>
          <a:xfrm rot="0">
            <a:off x="0" y="6826106"/>
            <a:ext cx="18288000" cy="30511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Bold"/>
              </a:rPr>
              <a:t>Ce code effectue la segmentation d'images et l'extraction de caractéristiques des cellules. Il utilise plusieurs algorithmes de segmentation (Otsu, Chan-Vese, K-means) pour créer un masque combiné. Ensuite, ce masque est post-traité pour éliminer le bruit et remplir les trous. Les cellules segmentées sont classées en circulaires ou allongées en fonction de leur aspect ratio. Les caractéristiques des cellules, telles que la circularité, l'aire, le périmètre, l'excentricité, etc., sont extraites et moyennées pour chaque type de cellule. Le pipeline complet applique ces étapes à une image donnée et affiche les résultats des caractéristiques extraites pour chaque type de cellule.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57635" y="1245431"/>
            <a:ext cx="7886416" cy="9041569"/>
          </a:xfrm>
          <a:custGeom>
            <a:avLst/>
            <a:gdLst/>
            <a:ahLst/>
            <a:cxnLst/>
            <a:rect r="r" b="b" t="t" l="l"/>
            <a:pathLst>
              <a:path h="9041569" w="7886416">
                <a:moveTo>
                  <a:pt x="0" y="0"/>
                </a:moveTo>
                <a:lnTo>
                  <a:pt x="7886416" y="0"/>
                </a:lnTo>
                <a:lnTo>
                  <a:pt x="7886416" y="9041569"/>
                </a:lnTo>
                <a:lnTo>
                  <a:pt x="0" y="9041569"/>
                </a:lnTo>
                <a:lnTo>
                  <a:pt x="0" y="0"/>
                </a:lnTo>
                <a:close/>
              </a:path>
            </a:pathLst>
          </a:custGeom>
          <a:blipFill>
            <a:blip r:embed="rId2"/>
            <a:stretch>
              <a:fillRect l="0" t="0" r="0" b="0"/>
            </a:stretch>
          </a:blipFill>
        </p:spPr>
      </p:sp>
      <p:sp>
        <p:nvSpPr>
          <p:cNvPr name="TextBox 3" id="3"/>
          <p:cNvSpPr txBox="true"/>
          <p:nvPr/>
        </p:nvSpPr>
        <p:spPr>
          <a:xfrm rot="0">
            <a:off x="2157450" y="273661"/>
            <a:ext cx="13467011" cy="971771"/>
          </a:xfrm>
          <a:prstGeom prst="rect">
            <a:avLst/>
          </a:prstGeom>
        </p:spPr>
        <p:txBody>
          <a:bodyPr anchor="t" rtlCol="false" tIns="0" lIns="0" bIns="0" rIns="0">
            <a:spAutoFit/>
          </a:bodyPr>
          <a:lstStyle/>
          <a:p>
            <a:pPr algn="ctr">
              <a:lnSpc>
                <a:spcPts val="3949"/>
              </a:lnSpc>
              <a:spcBef>
                <a:spcPct val="0"/>
              </a:spcBef>
            </a:pPr>
            <a:r>
              <a:rPr lang="en-US" sz="2821">
                <a:solidFill>
                  <a:srgbClr val="000000"/>
                </a:solidFill>
                <a:latin typeface="Open Sans Bold"/>
              </a:rPr>
              <a:t>Extraction de Caractéristiques et Classification des Cellules par SVM avec Annotation d'Image</a:t>
            </a:r>
          </a:p>
        </p:txBody>
      </p:sp>
      <p:sp>
        <p:nvSpPr>
          <p:cNvPr name="TextBox 4" id="4"/>
          <p:cNvSpPr txBox="true"/>
          <p:nvPr/>
        </p:nvSpPr>
        <p:spPr>
          <a:xfrm rot="0">
            <a:off x="211797" y="5718591"/>
            <a:ext cx="3891307" cy="43656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Bold"/>
              </a:rPr>
              <a:t>combine la segmentation d'images, l'extraction de caractéristiques, et l'apprentissage automatique pour identifier et classifier les cellules dans des images de frottis sanguins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34954" y="3587856"/>
            <a:ext cx="915323" cy="80965"/>
            <a:chOff x="0" y="0"/>
            <a:chExt cx="241073" cy="21324"/>
          </a:xfrm>
        </p:grpSpPr>
        <p:sp>
          <p:nvSpPr>
            <p:cNvPr name="Freeform 3" id="3"/>
            <p:cNvSpPr/>
            <p:nvPr/>
          </p:nvSpPr>
          <p:spPr>
            <a:xfrm flipH="false" flipV="false" rot="0">
              <a:off x="0" y="0"/>
              <a:ext cx="241073" cy="21324"/>
            </a:xfrm>
            <a:custGeom>
              <a:avLst/>
              <a:gdLst/>
              <a:ahLst/>
              <a:cxnLst/>
              <a:rect r="r" b="b" t="t" l="l"/>
              <a:pathLst>
                <a:path h="21324" w="241073">
                  <a:moveTo>
                    <a:pt x="0" y="0"/>
                  </a:moveTo>
                  <a:lnTo>
                    <a:pt x="241073" y="0"/>
                  </a:lnTo>
                  <a:lnTo>
                    <a:pt x="241073" y="21324"/>
                  </a:lnTo>
                  <a:lnTo>
                    <a:pt x="0" y="21324"/>
                  </a:lnTo>
                  <a:close/>
                </a:path>
              </a:pathLst>
            </a:custGeom>
            <a:solidFill>
              <a:srgbClr val="E8D4BF"/>
            </a:solidFill>
          </p:spPr>
        </p:sp>
        <p:sp>
          <p:nvSpPr>
            <p:cNvPr name="TextBox 4" id="4"/>
            <p:cNvSpPr txBox="true"/>
            <p:nvPr/>
          </p:nvSpPr>
          <p:spPr>
            <a:xfrm>
              <a:off x="0" y="-38100"/>
              <a:ext cx="241073" cy="59424"/>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6462765" y="4872848"/>
            <a:ext cx="20687" cy="4100513"/>
          </a:xfrm>
          <a:prstGeom prst="line">
            <a:avLst/>
          </a:prstGeom>
          <a:ln cap="flat" w="9525">
            <a:solidFill>
              <a:srgbClr val="385B4F"/>
            </a:solidFill>
            <a:prstDash val="sysDot"/>
            <a:headEnd type="none" len="sm" w="sm"/>
            <a:tailEnd type="none" len="sm" w="sm"/>
          </a:ln>
        </p:spPr>
      </p:sp>
      <p:grpSp>
        <p:nvGrpSpPr>
          <p:cNvPr name="Group 6" id="6"/>
          <p:cNvGrpSpPr/>
          <p:nvPr/>
        </p:nvGrpSpPr>
        <p:grpSpPr>
          <a:xfrm rot="0">
            <a:off x="0" y="0"/>
            <a:ext cx="6768300" cy="1312616"/>
            <a:chOff x="0" y="0"/>
            <a:chExt cx="1782597" cy="345710"/>
          </a:xfrm>
        </p:grpSpPr>
        <p:sp>
          <p:nvSpPr>
            <p:cNvPr name="Freeform 7" id="7"/>
            <p:cNvSpPr/>
            <p:nvPr/>
          </p:nvSpPr>
          <p:spPr>
            <a:xfrm flipH="false" flipV="false" rot="0">
              <a:off x="0" y="0"/>
              <a:ext cx="1782597" cy="345710"/>
            </a:xfrm>
            <a:custGeom>
              <a:avLst/>
              <a:gdLst/>
              <a:ahLst/>
              <a:cxnLst/>
              <a:rect r="r" b="b" t="t" l="l"/>
              <a:pathLst>
                <a:path h="345710" w="1782597">
                  <a:moveTo>
                    <a:pt x="0" y="0"/>
                  </a:moveTo>
                  <a:lnTo>
                    <a:pt x="1782597" y="0"/>
                  </a:lnTo>
                  <a:lnTo>
                    <a:pt x="1782597" y="345710"/>
                  </a:lnTo>
                  <a:lnTo>
                    <a:pt x="0" y="345710"/>
                  </a:lnTo>
                  <a:close/>
                </a:path>
              </a:pathLst>
            </a:custGeom>
            <a:solidFill>
              <a:srgbClr val="E8D4BF"/>
            </a:solidFill>
          </p:spPr>
        </p:sp>
        <p:sp>
          <p:nvSpPr>
            <p:cNvPr name="TextBox 8" id="8"/>
            <p:cNvSpPr txBox="true"/>
            <p:nvPr/>
          </p:nvSpPr>
          <p:spPr>
            <a:xfrm>
              <a:off x="0" y="-38100"/>
              <a:ext cx="1782597" cy="38381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768300" y="0"/>
            <a:ext cx="11519700" cy="1312616"/>
            <a:chOff x="0" y="0"/>
            <a:chExt cx="1784703" cy="203359"/>
          </a:xfrm>
        </p:grpSpPr>
        <p:sp>
          <p:nvSpPr>
            <p:cNvPr name="Freeform 10" id="10"/>
            <p:cNvSpPr/>
            <p:nvPr/>
          </p:nvSpPr>
          <p:spPr>
            <a:xfrm flipH="false" flipV="false" rot="0">
              <a:off x="0" y="0"/>
              <a:ext cx="1784703" cy="203359"/>
            </a:xfrm>
            <a:custGeom>
              <a:avLst/>
              <a:gdLst/>
              <a:ahLst/>
              <a:cxnLst/>
              <a:rect r="r" b="b" t="t" l="l"/>
              <a:pathLst>
                <a:path h="203359" w="1784703">
                  <a:moveTo>
                    <a:pt x="0" y="0"/>
                  </a:moveTo>
                  <a:lnTo>
                    <a:pt x="1784703" y="0"/>
                  </a:lnTo>
                  <a:lnTo>
                    <a:pt x="1784703" y="203359"/>
                  </a:lnTo>
                  <a:lnTo>
                    <a:pt x="0" y="203359"/>
                  </a:lnTo>
                  <a:close/>
                </a:path>
              </a:pathLst>
            </a:custGeom>
            <a:solidFill>
              <a:srgbClr val="000000">
                <a:alpha val="0"/>
              </a:srgbClr>
            </a:solidFill>
            <a:ln w="12700">
              <a:solidFill>
                <a:srgbClr val="000000"/>
              </a:solidFill>
            </a:ln>
          </p:spPr>
        </p:sp>
      </p:grpSp>
      <p:grpSp>
        <p:nvGrpSpPr>
          <p:cNvPr name="Group 11" id="11"/>
          <p:cNvGrpSpPr/>
          <p:nvPr/>
        </p:nvGrpSpPr>
        <p:grpSpPr>
          <a:xfrm rot="1757065">
            <a:off x="13489203" y="5677266"/>
            <a:ext cx="4266383" cy="4351281"/>
            <a:chOff x="0" y="0"/>
            <a:chExt cx="6062980" cy="6183630"/>
          </a:xfrm>
        </p:grpSpPr>
        <p:sp>
          <p:nvSpPr>
            <p:cNvPr name="Freeform 12" id="12"/>
            <p:cNvSpPr/>
            <p:nvPr/>
          </p:nvSpPr>
          <p:spPr>
            <a:xfrm flipH="false" flipV="false" rot="0">
              <a:off x="-257810" y="-427990"/>
              <a:ext cx="6739890" cy="7203440"/>
            </a:xfrm>
            <a:custGeom>
              <a:avLst/>
              <a:gdLst/>
              <a:ahLst/>
              <a:cxnLst/>
              <a:rect r="r" b="b" t="t" l="l"/>
              <a:pathLst>
                <a:path h="7203440" w="6739890">
                  <a:moveTo>
                    <a:pt x="3602990" y="1123950"/>
                  </a:moveTo>
                  <a:cubicBezTo>
                    <a:pt x="3155950" y="1784350"/>
                    <a:pt x="3209290" y="2346960"/>
                    <a:pt x="2705100" y="2646680"/>
                  </a:cubicBezTo>
                  <a:cubicBezTo>
                    <a:pt x="1689100" y="3252470"/>
                    <a:pt x="647700" y="2674620"/>
                    <a:pt x="327660" y="3713480"/>
                  </a:cubicBezTo>
                  <a:cubicBezTo>
                    <a:pt x="0" y="4777740"/>
                    <a:pt x="839470" y="5806440"/>
                    <a:pt x="2597150" y="6450330"/>
                  </a:cubicBezTo>
                  <a:cubicBezTo>
                    <a:pt x="4646930" y="7203440"/>
                    <a:pt x="6739890" y="5153660"/>
                    <a:pt x="6248400" y="3628390"/>
                  </a:cubicBezTo>
                  <a:cubicBezTo>
                    <a:pt x="5842000" y="2364740"/>
                    <a:pt x="6545580" y="1811020"/>
                    <a:pt x="6122670" y="1123950"/>
                  </a:cubicBezTo>
                  <a:cubicBezTo>
                    <a:pt x="5429250" y="0"/>
                    <a:pt x="4081780" y="415290"/>
                    <a:pt x="3602990" y="1123950"/>
                  </a:cubicBezTo>
                  <a:close/>
                </a:path>
              </a:pathLst>
            </a:custGeom>
            <a:blipFill>
              <a:blip r:embed="rId2"/>
              <a:stretch>
                <a:fillRect l="-40651" t="0" r="-40651" b="0"/>
              </a:stretch>
            </a:blipFill>
          </p:spPr>
        </p:sp>
      </p:grpSp>
      <p:grpSp>
        <p:nvGrpSpPr>
          <p:cNvPr name="Group 13" id="13"/>
          <p:cNvGrpSpPr/>
          <p:nvPr/>
        </p:nvGrpSpPr>
        <p:grpSpPr>
          <a:xfrm rot="0">
            <a:off x="11712242" y="2128387"/>
            <a:ext cx="5022467" cy="4387320"/>
            <a:chOff x="0" y="0"/>
            <a:chExt cx="5975350" cy="5219700"/>
          </a:xfrm>
        </p:grpSpPr>
        <p:sp>
          <p:nvSpPr>
            <p:cNvPr name="Freeform 14" id="14"/>
            <p:cNvSpPr/>
            <p:nvPr/>
          </p:nvSpPr>
          <p:spPr>
            <a:xfrm flipH="false" flipV="false" rot="0">
              <a:off x="-519430" y="-910590"/>
              <a:ext cx="7381240" cy="6188710"/>
            </a:xfrm>
            <a:custGeom>
              <a:avLst/>
              <a:gdLst/>
              <a:ahLst/>
              <a:cxnLst/>
              <a:rect r="r" b="b" t="t" l="l"/>
              <a:pathLst>
                <a:path h="6188710" w="7381240">
                  <a:moveTo>
                    <a:pt x="2861310" y="5034280"/>
                  </a:moveTo>
                  <a:cubicBezTo>
                    <a:pt x="4353560" y="5034280"/>
                    <a:pt x="3549650" y="6188710"/>
                    <a:pt x="5092700" y="6121400"/>
                  </a:cubicBezTo>
                  <a:cubicBezTo>
                    <a:pt x="6408420" y="6064250"/>
                    <a:pt x="7381240" y="3489960"/>
                    <a:pt x="5207000" y="2288540"/>
                  </a:cubicBezTo>
                  <a:cubicBezTo>
                    <a:pt x="3470910" y="1328420"/>
                    <a:pt x="629920" y="0"/>
                    <a:pt x="1029970" y="1830070"/>
                  </a:cubicBezTo>
                  <a:cubicBezTo>
                    <a:pt x="1430020" y="3660140"/>
                    <a:pt x="0" y="4232910"/>
                    <a:pt x="744220" y="5205730"/>
                  </a:cubicBezTo>
                  <a:cubicBezTo>
                    <a:pt x="1488440" y="6178550"/>
                    <a:pt x="1544320" y="5034280"/>
                    <a:pt x="2861310" y="5034280"/>
                  </a:cubicBezTo>
                  <a:close/>
                </a:path>
              </a:pathLst>
            </a:custGeom>
            <a:blipFill>
              <a:blip r:embed="rId2"/>
              <a:stretch>
                <a:fillRect l="-27619" t="0" r="-27619" b="0"/>
              </a:stretch>
            </a:blipFill>
          </p:spPr>
        </p:sp>
      </p:grpSp>
      <p:sp>
        <p:nvSpPr>
          <p:cNvPr name="TextBox 15" id="15"/>
          <p:cNvSpPr txBox="true"/>
          <p:nvPr/>
        </p:nvSpPr>
        <p:spPr>
          <a:xfrm rot="0">
            <a:off x="1721277" y="2137912"/>
            <a:ext cx="4640462" cy="1162431"/>
          </a:xfrm>
          <a:prstGeom prst="rect">
            <a:avLst/>
          </a:prstGeom>
        </p:spPr>
        <p:txBody>
          <a:bodyPr anchor="t" rtlCol="false" tIns="0" lIns="0" bIns="0" rIns="0">
            <a:spAutoFit/>
          </a:bodyPr>
          <a:lstStyle/>
          <a:p>
            <a:pPr algn="l" marL="0" indent="0" lvl="0">
              <a:lnSpc>
                <a:spcPts val="4601"/>
              </a:lnSpc>
            </a:pPr>
            <a:r>
              <a:rPr lang="en-US" sz="3899" spc="-77">
                <a:solidFill>
                  <a:srgbClr val="000000"/>
                </a:solidFill>
                <a:latin typeface="League Spartan"/>
              </a:rPr>
              <a:t>Objectif et Problématique</a:t>
            </a:r>
            <a:r>
              <a:rPr lang="en-US" sz="3899" spc="-77">
                <a:solidFill>
                  <a:srgbClr val="000000"/>
                </a:solidFill>
                <a:latin typeface="League Spartan"/>
              </a:rPr>
              <a:t>.</a:t>
            </a:r>
          </a:p>
        </p:txBody>
      </p:sp>
      <p:sp>
        <p:nvSpPr>
          <p:cNvPr name="TextBox 16" id="16"/>
          <p:cNvSpPr txBox="true"/>
          <p:nvPr/>
        </p:nvSpPr>
        <p:spPr>
          <a:xfrm rot="0">
            <a:off x="1219200" y="2249398"/>
            <a:ext cx="469753" cy="581406"/>
          </a:xfrm>
          <a:prstGeom prst="rect">
            <a:avLst/>
          </a:prstGeom>
        </p:spPr>
        <p:txBody>
          <a:bodyPr anchor="t" rtlCol="false" tIns="0" lIns="0" bIns="0" rIns="0">
            <a:spAutoFit/>
          </a:bodyPr>
          <a:lstStyle/>
          <a:p>
            <a:pPr algn="l" marL="0" indent="0" lvl="0">
              <a:lnSpc>
                <a:spcPts val="4601"/>
              </a:lnSpc>
            </a:pPr>
            <a:r>
              <a:rPr lang="en-US" sz="3899" spc="-77">
                <a:solidFill>
                  <a:srgbClr val="000000"/>
                </a:solidFill>
                <a:latin typeface="League Spartan"/>
              </a:rPr>
              <a:t>1.</a:t>
            </a:r>
          </a:p>
        </p:txBody>
      </p:sp>
      <p:sp>
        <p:nvSpPr>
          <p:cNvPr name="TextBox 17" id="17"/>
          <p:cNvSpPr txBox="true"/>
          <p:nvPr/>
        </p:nvSpPr>
        <p:spPr>
          <a:xfrm rot="0">
            <a:off x="13267263" y="9756873"/>
            <a:ext cx="4710263" cy="271675"/>
          </a:xfrm>
          <a:prstGeom prst="rect">
            <a:avLst/>
          </a:prstGeom>
        </p:spPr>
        <p:txBody>
          <a:bodyPr anchor="t" rtlCol="false" tIns="0" lIns="0" bIns="0" rIns="0">
            <a:spAutoFit/>
          </a:bodyPr>
          <a:lstStyle/>
          <a:p>
            <a:pPr algn="r">
              <a:lnSpc>
                <a:spcPts val="2357"/>
              </a:lnSpc>
            </a:pPr>
            <a:r>
              <a:rPr lang="en-US" sz="1309" spc="12">
                <a:solidFill>
                  <a:srgbClr val="000000"/>
                </a:solidFill>
                <a:latin typeface="Gotham Bold"/>
              </a:rPr>
              <a:t>3</a:t>
            </a:r>
          </a:p>
        </p:txBody>
      </p:sp>
      <p:sp>
        <p:nvSpPr>
          <p:cNvPr name="Freeform 18" id="18"/>
          <p:cNvSpPr/>
          <p:nvPr/>
        </p:nvSpPr>
        <p:spPr>
          <a:xfrm flipH="false" flipV="false" rot="0">
            <a:off x="942975" y="267924"/>
            <a:ext cx="778302" cy="776768"/>
          </a:xfrm>
          <a:custGeom>
            <a:avLst/>
            <a:gdLst/>
            <a:ahLst/>
            <a:cxnLst/>
            <a:rect r="r" b="b" t="t" l="l"/>
            <a:pathLst>
              <a:path h="776768" w="778302">
                <a:moveTo>
                  <a:pt x="0" y="0"/>
                </a:moveTo>
                <a:lnTo>
                  <a:pt x="778302" y="0"/>
                </a:lnTo>
                <a:lnTo>
                  <a:pt x="778302" y="776768"/>
                </a:lnTo>
                <a:lnTo>
                  <a:pt x="0" y="776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6768300" y="4606970"/>
            <a:ext cx="5225284" cy="5323840"/>
          </a:xfrm>
          <a:prstGeom prst="rect">
            <a:avLst/>
          </a:prstGeom>
        </p:spPr>
        <p:txBody>
          <a:bodyPr anchor="t" rtlCol="false" tIns="0" lIns="0" bIns="0" rIns="0">
            <a:spAutoFit/>
          </a:bodyPr>
          <a:lstStyle/>
          <a:p>
            <a:pPr algn="ctr">
              <a:lnSpc>
                <a:spcPts val="2659"/>
              </a:lnSpc>
              <a:spcBef>
                <a:spcPct val="0"/>
              </a:spcBef>
            </a:pPr>
          </a:p>
          <a:p>
            <a:pPr algn="ctr">
              <a:lnSpc>
                <a:spcPts val="2659"/>
              </a:lnSpc>
              <a:spcBef>
                <a:spcPct val="0"/>
              </a:spcBef>
            </a:pPr>
          </a:p>
          <a:p>
            <a:pPr algn="ctr">
              <a:lnSpc>
                <a:spcPts val="2659"/>
              </a:lnSpc>
              <a:spcBef>
                <a:spcPct val="0"/>
              </a:spcBef>
            </a:pPr>
            <a:r>
              <a:rPr lang="en-US" sz="1899">
                <a:solidFill>
                  <a:srgbClr val="000000"/>
                </a:solidFill>
                <a:latin typeface="Open Sans Bold"/>
              </a:rPr>
              <a:t>Aujourd'hui, nous allons explorer diverses techniques de prétraitement des images, de segmentation et d'extraction des caractéristiques. L'objectif de cette présentation est de vous fournir une compréhension claire de ces processus, leur importance, et comment ils peuvent être appliqués pour améliorer l'analyse et l'interprétation des images. Nous allons couvrir des méthodes spécifiques de débruitage, examiner plusieurs algorithmes de segmentation, et discuter de l'extraction des caractéristiques pour la classification des cellules.</a:t>
            </a:r>
          </a:p>
        </p:txBody>
      </p:sp>
      <p:sp>
        <p:nvSpPr>
          <p:cNvPr name="TextBox 20" id="20"/>
          <p:cNvSpPr txBox="true"/>
          <p:nvPr/>
        </p:nvSpPr>
        <p:spPr>
          <a:xfrm rot="0">
            <a:off x="0" y="5176269"/>
            <a:ext cx="6361739" cy="3927750"/>
          </a:xfrm>
          <a:prstGeom prst="rect">
            <a:avLst/>
          </a:prstGeom>
        </p:spPr>
        <p:txBody>
          <a:bodyPr anchor="t" rtlCol="false" tIns="0" lIns="0" bIns="0" rIns="0">
            <a:spAutoFit/>
          </a:bodyPr>
          <a:lstStyle/>
          <a:p>
            <a:pPr algn="ctr">
              <a:lnSpc>
                <a:spcPts val="3127"/>
              </a:lnSpc>
              <a:spcBef>
                <a:spcPct val="0"/>
              </a:spcBef>
            </a:pPr>
            <a:r>
              <a:rPr lang="en-US" sz="2234">
                <a:solidFill>
                  <a:srgbClr val="000000"/>
                </a:solidFill>
                <a:latin typeface="Open Sans Bold"/>
              </a:rPr>
              <a:t>La segmentation d'images microscopiques de frottis sanguins provenant de patients atteints de drépanocytose est essentielle pour analyser les caractéristiques des cellules sanguines et identifier les anomalies associées à cette maladie. Ce projet vise à développer une méthode de segmentation précise et efficace pour extraire les différentes composantes cellulaires des images de frottis sanguins.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3758" y="2642253"/>
            <a:ext cx="5075736" cy="7406552"/>
          </a:xfrm>
          <a:custGeom>
            <a:avLst/>
            <a:gdLst/>
            <a:ahLst/>
            <a:cxnLst/>
            <a:rect r="r" b="b" t="t" l="l"/>
            <a:pathLst>
              <a:path h="7406552" w="5075736">
                <a:moveTo>
                  <a:pt x="0" y="0"/>
                </a:moveTo>
                <a:lnTo>
                  <a:pt x="5075735" y="0"/>
                </a:lnTo>
                <a:lnTo>
                  <a:pt x="5075735" y="7406552"/>
                </a:lnTo>
                <a:lnTo>
                  <a:pt x="0" y="7406552"/>
                </a:lnTo>
                <a:lnTo>
                  <a:pt x="0" y="0"/>
                </a:lnTo>
                <a:close/>
              </a:path>
            </a:pathLst>
          </a:custGeom>
          <a:blipFill>
            <a:blip r:embed="rId2"/>
            <a:stretch>
              <a:fillRect l="0" t="0" r="0" b="0"/>
            </a:stretch>
          </a:blipFill>
        </p:spPr>
      </p:sp>
      <p:sp>
        <p:nvSpPr>
          <p:cNvPr name="Freeform 3" id="3"/>
          <p:cNvSpPr/>
          <p:nvPr/>
        </p:nvSpPr>
        <p:spPr>
          <a:xfrm flipH="false" flipV="false" rot="0">
            <a:off x="6538936" y="2463679"/>
            <a:ext cx="11434204" cy="7476612"/>
          </a:xfrm>
          <a:custGeom>
            <a:avLst/>
            <a:gdLst/>
            <a:ahLst/>
            <a:cxnLst/>
            <a:rect r="r" b="b" t="t" l="l"/>
            <a:pathLst>
              <a:path h="7476612" w="11434204">
                <a:moveTo>
                  <a:pt x="0" y="0"/>
                </a:moveTo>
                <a:lnTo>
                  <a:pt x="11434204" y="0"/>
                </a:lnTo>
                <a:lnTo>
                  <a:pt x="11434204" y="7476611"/>
                </a:lnTo>
                <a:lnTo>
                  <a:pt x="0" y="7476611"/>
                </a:lnTo>
                <a:lnTo>
                  <a:pt x="0" y="0"/>
                </a:lnTo>
                <a:close/>
              </a:path>
            </a:pathLst>
          </a:custGeom>
          <a:blipFill>
            <a:blip r:embed="rId3"/>
            <a:stretch>
              <a:fillRect l="0" t="0" r="0" b="0"/>
            </a:stretch>
          </a:blipFill>
        </p:spPr>
      </p:sp>
      <p:sp>
        <p:nvSpPr>
          <p:cNvPr name="TextBox 4" id="4"/>
          <p:cNvSpPr txBox="true"/>
          <p:nvPr/>
        </p:nvSpPr>
        <p:spPr>
          <a:xfrm rot="0">
            <a:off x="5318109" y="676910"/>
            <a:ext cx="5599509"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Bold"/>
              </a:rPr>
              <a:t>Prétraitement des Images</a:t>
            </a:r>
          </a:p>
        </p:txBody>
      </p:sp>
      <p:sp>
        <p:nvSpPr>
          <p:cNvPr name="TextBox 5" id="5"/>
          <p:cNvSpPr txBox="true"/>
          <p:nvPr/>
        </p:nvSpPr>
        <p:spPr>
          <a:xfrm rot="0">
            <a:off x="1203758" y="1951868"/>
            <a:ext cx="14136052" cy="511811"/>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Open Sans"/>
              </a:rPr>
              <a:t>Application de divers filtres pour débruiter les images et calcul des métriques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2073" y="3014266"/>
            <a:ext cx="17682359" cy="5135537"/>
          </a:xfrm>
          <a:custGeom>
            <a:avLst/>
            <a:gdLst/>
            <a:ahLst/>
            <a:cxnLst/>
            <a:rect r="r" b="b" t="t" l="l"/>
            <a:pathLst>
              <a:path h="5135537" w="17682359">
                <a:moveTo>
                  <a:pt x="0" y="0"/>
                </a:moveTo>
                <a:lnTo>
                  <a:pt x="17682359" y="0"/>
                </a:lnTo>
                <a:lnTo>
                  <a:pt x="17682359" y="5135538"/>
                </a:lnTo>
                <a:lnTo>
                  <a:pt x="0" y="5135538"/>
                </a:lnTo>
                <a:lnTo>
                  <a:pt x="0" y="0"/>
                </a:lnTo>
                <a:close/>
              </a:path>
            </a:pathLst>
          </a:custGeom>
          <a:blipFill>
            <a:blip r:embed="rId2"/>
            <a:stretch>
              <a:fillRect l="0" t="0" r="0" b="0"/>
            </a:stretch>
          </a:blipFill>
        </p:spPr>
      </p:sp>
      <p:sp>
        <p:nvSpPr>
          <p:cNvPr name="TextBox 3" id="3"/>
          <p:cNvSpPr txBox="true"/>
          <p:nvPr/>
        </p:nvSpPr>
        <p:spPr>
          <a:xfrm rot="0">
            <a:off x="5532659" y="365759"/>
            <a:ext cx="5837397" cy="712472"/>
          </a:xfrm>
          <a:prstGeom prst="rect">
            <a:avLst/>
          </a:prstGeom>
        </p:spPr>
        <p:txBody>
          <a:bodyPr anchor="t" rtlCol="false" tIns="0" lIns="0" bIns="0" rIns="0">
            <a:spAutoFit/>
          </a:bodyPr>
          <a:lstStyle/>
          <a:p>
            <a:pPr algn="ctr">
              <a:lnSpc>
                <a:spcPts val="5879"/>
              </a:lnSpc>
              <a:spcBef>
                <a:spcPct val="0"/>
              </a:spcBef>
            </a:pPr>
            <a:r>
              <a:rPr lang="en-US" sz="4199">
                <a:solidFill>
                  <a:srgbClr val="000000"/>
                </a:solidFill>
                <a:latin typeface="Open Sans Bold"/>
              </a:rPr>
              <a:t>Comparaison des algo</a:t>
            </a:r>
          </a:p>
        </p:txBody>
      </p:sp>
      <p:sp>
        <p:nvSpPr>
          <p:cNvPr name="TextBox 4" id="4"/>
          <p:cNvSpPr txBox="true"/>
          <p:nvPr/>
        </p:nvSpPr>
        <p:spPr>
          <a:xfrm rot="0">
            <a:off x="5319400" y="1916689"/>
            <a:ext cx="5802154" cy="48133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Open Sans Bold"/>
              </a:rPr>
              <a:t>Segmentation par Seuillage Otsu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08658"/>
            <a:ext cx="18136383" cy="5693035"/>
          </a:xfrm>
          <a:custGeom>
            <a:avLst/>
            <a:gdLst/>
            <a:ahLst/>
            <a:cxnLst/>
            <a:rect r="r" b="b" t="t" l="l"/>
            <a:pathLst>
              <a:path h="5693035" w="18136383">
                <a:moveTo>
                  <a:pt x="0" y="0"/>
                </a:moveTo>
                <a:lnTo>
                  <a:pt x="18136383" y="0"/>
                </a:lnTo>
                <a:lnTo>
                  <a:pt x="18136383" y="5693035"/>
                </a:lnTo>
                <a:lnTo>
                  <a:pt x="0" y="5693035"/>
                </a:lnTo>
                <a:lnTo>
                  <a:pt x="0" y="0"/>
                </a:lnTo>
                <a:close/>
              </a:path>
            </a:pathLst>
          </a:custGeom>
          <a:blipFill>
            <a:blip r:embed="rId2"/>
            <a:stretch>
              <a:fillRect l="0" t="0" r="0" b="0"/>
            </a:stretch>
          </a:blipFill>
        </p:spPr>
      </p:sp>
      <p:sp>
        <p:nvSpPr>
          <p:cNvPr name="TextBox 3" id="3"/>
          <p:cNvSpPr txBox="true"/>
          <p:nvPr/>
        </p:nvSpPr>
        <p:spPr>
          <a:xfrm rot="0">
            <a:off x="5861304" y="981075"/>
            <a:ext cx="5487948" cy="495300"/>
          </a:xfrm>
          <a:prstGeom prst="rect">
            <a:avLst/>
          </a:prstGeom>
        </p:spPr>
        <p:txBody>
          <a:bodyPr anchor="t" rtlCol="false" tIns="0" lIns="0" bIns="0" rIns="0">
            <a:spAutoFit/>
          </a:bodyPr>
          <a:lstStyle/>
          <a:p>
            <a:pPr algn="ctr">
              <a:lnSpc>
                <a:spcPts val="4199"/>
              </a:lnSpc>
            </a:pPr>
            <a:r>
              <a:rPr lang="en-US" sz="2999">
                <a:solidFill>
                  <a:srgbClr val="000000"/>
                </a:solidFill>
                <a:latin typeface="Open Sans Bold"/>
              </a:rPr>
              <a:t>Segmentation par Chan-Vese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1466" y="3100487"/>
            <a:ext cx="17265144" cy="5332095"/>
          </a:xfrm>
          <a:custGeom>
            <a:avLst/>
            <a:gdLst/>
            <a:ahLst/>
            <a:cxnLst/>
            <a:rect r="r" b="b" t="t" l="l"/>
            <a:pathLst>
              <a:path h="5332095" w="17265144">
                <a:moveTo>
                  <a:pt x="0" y="0"/>
                </a:moveTo>
                <a:lnTo>
                  <a:pt x="17265144" y="0"/>
                </a:lnTo>
                <a:lnTo>
                  <a:pt x="17265144" y="5332095"/>
                </a:lnTo>
                <a:lnTo>
                  <a:pt x="0" y="5332095"/>
                </a:lnTo>
                <a:lnTo>
                  <a:pt x="0" y="0"/>
                </a:lnTo>
                <a:close/>
              </a:path>
            </a:pathLst>
          </a:custGeom>
          <a:blipFill>
            <a:blip r:embed="rId2"/>
            <a:stretch>
              <a:fillRect l="0" t="0" r="0" b="-568"/>
            </a:stretch>
          </a:blipFill>
        </p:spPr>
      </p:sp>
      <p:sp>
        <p:nvSpPr>
          <p:cNvPr name="TextBox 3" id="3"/>
          <p:cNvSpPr txBox="true"/>
          <p:nvPr/>
        </p:nvSpPr>
        <p:spPr>
          <a:xfrm rot="0">
            <a:off x="5346148" y="971550"/>
            <a:ext cx="6210419"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Open Sans Bold"/>
              </a:rPr>
              <a:t>Segmentation par Contours Actifs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0035" y="3214851"/>
            <a:ext cx="13896216" cy="4266107"/>
          </a:xfrm>
          <a:custGeom>
            <a:avLst/>
            <a:gdLst/>
            <a:ahLst/>
            <a:cxnLst/>
            <a:rect r="r" b="b" t="t" l="l"/>
            <a:pathLst>
              <a:path h="4266107" w="13896216">
                <a:moveTo>
                  <a:pt x="0" y="0"/>
                </a:moveTo>
                <a:lnTo>
                  <a:pt x="13896216" y="0"/>
                </a:lnTo>
                <a:lnTo>
                  <a:pt x="13896216" y="4266107"/>
                </a:lnTo>
                <a:lnTo>
                  <a:pt x="0" y="4266107"/>
                </a:lnTo>
                <a:lnTo>
                  <a:pt x="0" y="0"/>
                </a:lnTo>
                <a:close/>
              </a:path>
            </a:pathLst>
          </a:custGeom>
          <a:blipFill>
            <a:blip r:embed="rId2"/>
            <a:stretch>
              <a:fillRect l="0" t="0" r="0" b="0"/>
            </a:stretch>
          </a:blipFill>
        </p:spPr>
      </p:sp>
      <p:sp>
        <p:nvSpPr>
          <p:cNvPr name="TextBox 3" id="3"/>
          <p:cNvSpPr txBox="true"/>
          <p:nvPr/>
        </p:nvSpPr>
        <p:spPr>
          <a:xfrm rot="0">
            <a:off x="5748483" y="981075"/>
            <a:ext cx="5559670"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Bold"/>
              </a:rPr>
              <a:t>Segmentation par K-means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5361" y="3298615"/>
            <a:ext cx="17151001" cy="5245121"/>
          </a:xfrm>
          <a:custGeom>
            <a:avLst/>
            <a:gdLst/>
            <a:ahLst/>
            <a:cxnLst/>
            <a:rect r="r" b="b" t="t" l="l"/>
            <a:pathLst>
              <a:path h="5245121" w="17151001">
                <a:moveTo>
                  <a:pt x="0" y="0"/>
                </a:moveTo>
                <a:lnTo>
                  <a:pt x="17151001" y="0"/>
                </a:lnTo>
                <a:lnTo>
                  <a:pt x="17151001" y="5245121"/>
                </a:lnTo>
                <a:lnTo>
                  <a:pt x="0" y="5245121"/>
                </a:lnTo>
                <a:lnTo>
                  <a:pt x="0" y="0"/>
                </a:lnTo>
                <a:close/>
              </a:path>
            </a:pathLst>
          </a:custGeom>
          <a:blipFill>
            <a:blip r:embed="rId2"/>
            <a:stretch>
              <a:fillRect l="0" t="0" r="0" b="0"/>
            </a:stretch>
          </a:blipFill>
        </p:spPr>
      </p:sp>
      <p:sp>
        <p:nvSpPr>
          <p:cNvPr name="TextBox 3" id="3"/>
          <p:cNvSpPr txBox="true"/>
          <p:nvPr/>
        </p:nvSpPr>
        <p:spPr>
          <a:xfrm rot="0">
            <a:off x="5430005" y="962025"/>
            <a:ext cx="6299240"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Bold"/>
              </a:rPr>
              <a:t>Segmentation par Mean Shift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DAGFYQrJsNs</dc:identifier>
  <dcterms:modified xsi:type="dcterms:W3CDTF">2011-08-01T06:04:30Z</dcterms:modified>
  <cp:revision>1</cp:revision>
  <dc:title>Vert Beige Noir Illustration Photos Moderne Formes Professionnel Entreprise Agence Marketing Présentation </dc:title>
</cp:coreProperties>
</file>